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1"/>
  </p:notesMasterIdLst>
  <p:sldIdLst>
    <p:sldId id="298" r:id="rId2"/>
    <p:sldId id="524" r:id="rId3"/>
    <p:sldId id="525" r:id="rId4"/>
    <p:sldId id="526" r:id="rId5"/>
    <p:sldId id="532" r:id="rId6"/>
    <p:sldId id="531" r:id="rId7"/>
    <p:sldId id="529" r:id="rId8"/>
    <p:sldId id="534" r:id="rId9"/>
    <p:sldId id="533" r:id="rId10"/>
  </p:sldIdLst>
  <p:sldSz cx="9906000" cy="6858000" type="A4"/>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B0A674"/>
    <a:srgbClr val="82794A"/>
    <a:srgbClr val="66FFFF"/>
    <a:srgbClr val="BFBFBF"/>
    <a:srgbClr val="7F7F7F"/>
    <a:srgbClr val="FFFFFF"/>
    <a:srgbClr val="00206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010" autoAdjust="0"/>
  </p:normalViewPr>
  <p:slideViewPr>
    <p:cSldViewPr snapToGrid="0">
      <p:cViewPr varScale="1">
        <p:scale>
          <a:sx n="64" d="100"/>
          <a:sy n="64" d="100"/>
        </p:scale>
        <p:origin x="948"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E6A26-49E3-4427-8FB9-72F92F0B26C6}" type="datetimeFigureOut">
              <a:rPr lang="en-SG" smtClean="0"/>
              <a:t>27/2/2018</a:t>
            </a:fld>
            <a:endParaRPr lang="en-SG"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58AD9-2630-4454-81A8-34A93CB532EF}" type="slidenum">
              <a:rPr lang="en-SG" smtClean="0"/>
              <a:t>‹#›</a:t>
            </a:fld>
            <a:endParaRPr lang="en-SG" dirty="0"/>
          </a:p>
        </p:txBody>
      </p:sp>
    </p:spTree>
    <p:extLst>
      <p:ext uri="{BB962C8B-B14F-4D97-AF65-F5344CB8AC3E}">
        <p14:creationId xmlns:p14="http://schemas.microsoft.com/office/powerpoint/2010/main" val="54275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p:cNvSpPr txBox="1">
            <a:spLocks/>
          </p:cNvSpPr>
          <p:nvPr userDrawn="1"/>
        </p:nvSpPr>
        <p:spPr>
          <a:xfrm>
            <a:off x="9417050" y="6597650"/>
            <a:ext cx="425450" cy="260350"/>
          </a:xfrm>
          <a:prstGeom prst="rect">
            <a:avLst/>
          </a:prstGeom>
        </p:spPr>
        <p:txBody>
          <a:bodyPr lIns="18000" tIns="18000" rIns="18000" bIns="18000" anchor="ctr"/>
          <a:lstStyle/>
          <a:p>
            <a:pPr algn="r" fontAlgn="auto">
              <a:spcBef>
                <a:spcPts val="0"/>
              </a:spcBef>
              <a:spcAft>
                <a:spcPts val="0"/>
              </a:spcAft>
              <a:defRPr/>
            </a:pPr>
            <a:fld id="{34053673-EAB4-4300-90FB-02D7E199D6AF}" type="slidenum">
              <a:rPr lang="en-SG" sz="1200">
                <a:solidFill>
                  <a:schemeClr val="tx1">
                    <a:tint val="75000"/>
                  </a:schemeClr>
                </a:solidFill>
                <a:latin typeface="+mn-lt"/>
                <a:cs typeface="+mn-cs"/>
              </a:rPr>
              <a:pPr algn="r" fontAlgn="auto">
                <a:spcBef>
                  <a:spcPts val="0"/>
                </a:spcBef>
                <a:spcAft>
                  <a:spcPts val="0"/>
                </a:spcAft>
                <a:defRPr/>
              </a:pPr>
              <a:t>‹#›</a:t>
            </a:fld>
            <a:endParaRPr lang="en-SG" sz="1200" dirty="0">
              <a:solidFill>
                <a:schemeClr val="tx1">
                  <a:tint val="75000"/>
                </a:schemeClr>
              </a:solidFill>
              <a:latin typeface="+mn-lt"/>
              <a:cs typeface="+mn-cs"/>
            </a:endParaRPr>
          </a:p>
        </p:txBody>
      </p:sp>
      <p:sp>
        <p:nvSpPr>
          <p:cNvPr id="2" name="Title 1"/>
          <p:cNvSpPr>
            <a:spLocks noGrp="1"/>
          </p:cNvSpPr>
          <p:nvPr>
            <p:ph type="title"/>
          </p:nvPr>
        </p:nvSpPr>
        <p:spPr>
          <a:xfrm>
            <a:off x="416496" y="0"/>
            <a:ext cx="7272808" cy="7200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defRPr lang="en-SG" sz="2200" kern="1200" dirty="0">
                <a:solidFill>
                  <a:schemeClr val="tx2">
                    <a:lumMod val="60000"/>
                    <a:lumOff val="40000"/>
                  </a:schemeClr>
                </a:solidFill>
                <a:latin typeface="Arial" pitchFamily="34" charset="0"/>
                <a:ea typeface="+mj-ea"/>
                <a:cs typeface="Arial" pitchFamily="34" charset="0"/>
              </a:defRPr>
            </a:lvl1pPr>
          </a:lstStyle>
          <a:p>
            <a:pPr lvl="0" algn="l" rtl="0" eaLnBrk="0" fontAlgn="base" hangingPunct="0">
              <a:spcBef>
                <a:spcPct val="0"/>
              </a:spcBef>
              <a:spcAft>
                <a:spcPct val="0"/>
              </a:spcAft>
            </a:pPr>
            <a:r>
              <a:rPr lang="en-US" dirty="0"/>
              <a:t>Click to edit Master title style</a:t>
            </a:r>
            <a:endParaRPr lang="en-SG" dirty="0"/>
          </a:p>
        </p:txBody>
      </p:sp>
      <p:sp>
        <p:nvSpPr>
          <p:cNvPr id="3" name="Content Placeholder 2"/>
          <p:cNvSpPr>
            <a:spLocks noGrp="1"/>
          </p:cNvSpPr>
          <p:nvPr>
            <p:ph idx="1"/>
          </p:nvPr>
        </p:nvSpPr>
        <p:spPr>
          <a:xfrm>
            <a:off x="416496" y="1331958"/>
            <a:ext cx="9169956" cy="4980352"/>
          </a:xfrm>
          <a:prstGeom prst="rect">
            <a:avLst/>
          </a:prstGeom>
        </p:spPr>
        <p:txBody>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83" y="95222"/>
            <a:ext cx="2325161" cy="5516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15656-307B-4802-8C06-8E9C12783F10}" type="datetimeFigureOut">
              <a:rPr lang="en-SG" smtClean="0"/>
              <a:pPr/>
              <a:t>27/2/2018</a:t>
            </a:fld>
            <a:endParaRPr lang="en-SG" dirty="0"/>
          </a:p>
        </p:txBody>
      </p:sp>
      <p:sp>
        <p:nvSpPr>
          <p:cNvPr id="5" name="Footer Placehold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87753-6068-462A-AD5A-5F62D9C3D0B7}" type="slidenum">
              <a:rPr lang="en-SG" smtClean="0"/>
              <a:pPr/>
              <a:t>‹#›</a:t>
            </a:fld>
            <a:endParaRPr lang="en-SG" dirty="0"/>
          </a:p>
        </p:txBody>
      </p:sp>
    </p:spTree>
  </p:cSld>
  <p:clrMap bg1="lt1" tx1="dk1" bg2="lt2" tx2="dk2" accent1="accent1" accent2="accent2" accent3="accent3" accent4="accent4" accent5="accent5" accent6="accent6" hlink="hlink" folHlink="folHlink"/>
  <p:sldLayoutIdLst>
    <p:sldLayoutId id="2147483660"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facebook.com/StraitsBridge" TargetMode="External"/><Relationship Id="rId3" Type="http://schemas.openxmlformats.org/officeDocument/2006/relationships/hyperlink" Target="http://news.straitsbridge.com/" TargetMode="External"/><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s://twitter.com/straitsbridge" TargetMode="External"/><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hyperlink" Target="https://www.linkedin.com/company/straitsbridge-advisors-pte-ltd" TargetMode="Externa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deliverbliss.com/wp-content/uploads/2010/07/puzzle.jpg"/>
          <p:cNvPicPr>
            <a:picLocks noChangeAspect="1" noChangeArrowheads="1"/>
          </p:cNvPicPr>
          <p:nvPr/>
        </p:nvPicPr>
        <p:blipFill>
          <a:blip r:embed="rId2" cstate="print"/>
          <a:srcRect/>
          <a:stretch>
            <a:fillRect/>
          </a:stretch>
        </p:blipFill>
        <p:spPr bwMode="auto">
          <a:xfrm>
            <a:off x="-1" y="0"/>
            <a:ext cx="9906001" cy="6858000"/>
          </a:xfrm>
          <a:prstGeom prst="rect">
            <a:avLst/>
          </a:prstGeom>
          <a:noFill/>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6856" y="4717891"/>
            <a:ext cx="6249144" cy="125728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69289">
            <a:off x="3353805" y="2239734"/>
            <a:ext cx="2764609" cy="655910"/>
          </a:xfrm>
          <a:prstGeom prst="rect">
            <a:avLst/>
          </a:prstGeom>
        </p:spPr>
      </p:pic>
      <p:sp>
        <p:nvSpPr>
          <p:cNvPr id="6" name="Rectangle 5"/>
          <p:cNvSpPr/>
          <p:nvPr/>
        </p:nvSpPr>
        <p:spPr>
          <a:xfrm>
            <a:off x="-1" y="60509"/>
            <a:ext cx="2348207" cy="1443344"/>
          </a:xfrm>
          <a:prstGeom prst="rect">
            <a:avLst/>
          </a:prstGeom>
          <a:noFill/>
        </p:spPr>
        <p:txBody>
          <a:bodyPr wrap="none" lIns="91440" tIns="45720" rIns="91440" bIns="45720">
            <a:spAutoFit/>
          </a:bodyPr>
          <a:lstStyle/>
          <a:p>
            <a:pPr>
              <a:lnSpc>
                <a:spcPct val="80000"/>
              </a:lnSpc>
            </a:pPr>
            <a:r>
              <a:rPr lang="en-US" sz="5400" dirty="0">
                <a:ln w="10160">
                  <a:noFill/>
                  <a:prstDash val="solid"/>
                </a:ln>
                <a:solidFill>
                  <a:schemeClr val="bg1"/>
                </a:solidFill>
                <a:effectLst>
                  <a:outerShdw blurRad="38100" dist="22860" dir="5400000" algn="tl" rotWithShape="0">
                    <a:srgbClr val="000000">
                      <a:alpha val="30000"/>
                    </a:srgbClr>
                  </a:outerShdw>
                </a:effectLst>
                <a:latin typeface="Tw Cen MT Condensed" panose="020B0606020104020203" pitchFamily="34" charset="0"/>
                <a:cs typeface="Arial" panose="020B0604020202020204" pitchFamily="34" charset="0"/>
              </a:rPr>
              <a:t>BI</a:t>
            </a:r>
            <a:r>
              <a:rPr lang="en-US" sz="5400" cap="none" spc="0" dirty="0">
                <a:ln w="10160">
                  <a:noFill/>
                  <a:prstDash val="solid"/>
                </a:ln>
                <a:solidFill>
                  <a:schemeClr val="bg1"/>
                </a:solidFill>
                <a:effectLst>
                  <a:outerShdw blurRad="38100" dist="22860" dir="5400000" algn="tl" rotWithShape="0">
                    <a:srgbClr val="000000">
                      <a:alpha val="30000"/>
                    </a:srgbClr>
                  </a:outerShdw>
                </a:effectLst>
                <a:latin typeface="Tw Cen MT Condensed" panose="020B0606020104020203" pitchFamily="34" charset="0"/>
                <a:cs typeface="Arial" panose="020B0604020202020204" pitchFamily="34" charset="0"/>
              </a:rPr>
              <a:t> &amp; </a:t>
            </a:r>
          </a:p>
          <a:p>
            <a:pPr>
              <a:lnSpc>
                <a:spcPct val="80000"/>
              </a:lnSpc>
            </a:pPr>
            <a:r>
              <a:rPr lang="en-US" sz="5400" cap="none" spc="0" dirty="0">
                <a:ln w="10160">
                  <a:noFill/>
                  <a:prstDash val="solid"/>
                </a:ln>
                <a:solidFill>
                  <a:schemeClr val="bg1"/>
                </a:solidFill>
                <a:effectLst>
                  <a:outerShdw blurRad="38100" dist="22860" dir="5400000" algn="tl" rotWithShape="0">
                    <a:srgbClr val="000000">
                      <a:alpha val="30000"/>
                    </a:srgbClr>
                  </a:outerShdw>
                </a:effectLst>
                <a:latin typeface="Tw Cen MT Condensed" panose="020B0606020104020203" pitchFamily="34" charset="0"/>
                <a:cs typeface="Arial" panose="020B0604020202020204" pitchFamily="34" charset="0"/>
              </a:rPr>
              <a:t>ANALYTICS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8" y="946495"/>
            <a:ext cx="6018838" cy="2231380"/>
          </a:xfrm>
        </p:spPr>
        <p:txBody>
          <a:bodyPr wrap="square">
            <a:spAutoFit/>
          </a:bodyPr>
          <a:lstStyle/>
          <a:p>
            <a:pPr marL="0" indent="0">
              <a:spcBef>
                <a:spcPts val="900"/>
              </a:spcBef>
              <a:buClr>
                <a:srgbClr val="0070C0"/>
              </a:buClr>
              <a:buNone/>
            </a:pPr>
            <a:r>
              <a:rPr lang="en-SG" sz="1600" b="1" u="sng" cap="small" spc="130" dirty="0">
                <a:solidFill>
                  <a:schemeClr val="tx1"/>
                </a:solidFill>
              </a:rPr>
              <a:t>Situation</a:t>
            </a:r>
          </a:p>
          <a:p>
            <a:pPr marL="182563" indent="-182563">
              <a:spcBef>
                <a:spcPts val="600"/>
              </a:spcBef>
              <a:buClr>
                <a:srgbClr val="C00000"/>
              </a:buClr>
              <a:buFont typeface="Wingdings" panose="05000000000000000000" pitchFamily="2" charset="2"/>
              <a:buChar char="n"/>
            </a:pPr>
            <a:r>
              <a:rPr lang="en-SG" sz="1100" dirty="0">
                <a:solidFill>
                  <a:schemeClr val="tx1"/>
                </a:solidFill>
              </a:rPr>
              <a:t>Leading bank in a country in Asia-Pacific (~ 2 million customers, 400+ branches)</a:t>
            </a:r>
          </a:p>
          <a:p>
            <a:pPr marL="182563" indent="-182563">
              <a:spcBef>
                <a:spcPts val="600"/>
              </a:spcBef>
              <a:buClr>
                <a:srgbClr val="C00000"/>
              </a:buClr>
              <a:buFont typeface="Wingdings" panose="05000000000000000000" pitchFamily="2" charset="2"/>
              <a:buChar char="n"/>
            </a:pPr>
            <a:r>
              <a:rPr lang="en-SG" sz="1100" dirty="0">
                <a:solidFill>
                  <a:schemeClr val="tx1"/>
                </a:solidFill>
              </a:rPr>
              <a:t>Faced significant issues post-cutover to new core banking system, T24, resulting in regulatory, customer, MIS/reporting &amp; operational challenges</a:t>
            </a:r>
          </a:p>
          <a:p>
            <a:pPr marL="182563" indent="-182563">
              <a:spcBef>
                <a:spcPts val="600"/>
              </a:spcBef>
              <a:buClr>
                <a:srgbClr val="C00000"/>
              </a:buClr>
              <a:buFont typeface="Wingdings" panose="05000000000000000000" pitchFamily="2" charset="2"/>
              <a:buChar char="n"/>
            </a:pPr>
            <a:r>
              <a:rPr lang="en-SG" sz="1100" dirty="0">
                <a:solidFill>
                  <a:schemeClr val="tx1"/>
                </a:solidFill>
              </a:rPr>
              <a:t>Bank GL delivered only on Day 3</a:t>
            </a:r>
          </a:p>
          <a:p>
            <a:pPr marL="182563" indent="-182563">
              <a:spcBef>
                <a:spcPts val="600"/>
              </a:spcBef>
              <a:buClr>
                <a:srgbClr val="C00000"/>
              </a:buClr>
              <a:buFont typeface="Wingdings" panose="05000000000000000000" pitchFamily="2" charset="2"/>
              <a:buChar char="n"/>
            </a:pPr>
            <a:r>
              <a:rPr lang="en-SG" sz="1100" dirty="0">
                <a:solidFill>
                  <a:schemeClr val="tx1"/>
                </a:solidFill>
              </a:rPr>
              <a:t>Regulatory returns delayed &amp; a high risk of misreporting</a:t>
            </a:r>
          </a:p>
          <a:p>
            <a:pPr marL="182563" indent="-182563">
              <a:spcBef>
                <a:spcPts val="600"/>
              </a:spcBef>
              <a:buClr>
                <a:srgbClr val="C00000"/>
              </a:buClr>
              <a:buFont typeface="Wingdings" panose="05000000000000000000" pitchFamily="2" charset="2"/>
              <a:buChar char="n"/>
            </a:pPr>
            <a:r>
              <a:rPr lang="en-SG" sz="1100" dirty="0">
                <a:solidFill>
                  <a:schemeClr val="tx1"/>
                </a:solidFill>
              </a:rPr>
              <a:t>Financial risk due to weakened reconciliations &amp; controls, regulatory fines, etc.</a:t>
            </a:r>
          </a:p>
          <a:p>
            <a:pPr marL="182563" indent="-182563">
              <a:spcBef>
                <a:spcPts val="600"/>
              </a:spcBef>
              <a:buClr>
                <a:srgbClr val="C00000"/>
              </a:buClr>
              <a:buFont typeface="Wingdings" panose="05000000000000000000" pitchFamily="2" charset="2"/>
              <a:buChar char="n"/>
            </a:pPr>
            <a:r>
              <a:rPr lang="en-SG" sz="1100" dirty="0">
                <a:solidFill>
                  <a:schemeClr val="tx1"/>
                </a:solidFill>
              </a:rPr>
              <a:t>Data environment adversely impacted due to issues in extraction of data from T24</a:t>
            </a:r>
          </a:p>
          <a:p>
            <a:pPr marL="182563" indent="-182563">
              <a:spcBef>
                <a:spcPts val="600"/>
              </a:spcBef>
              <a:buClr>
                <a:srgbClr val="C00000"/>
              </a:buClr>
              <a:buFont typeface="Wingdings" panose="05000000000000000000" pitchFamily="2" charset="2"/>
              <a:buChar char="n"/>
            </a:pPr>
            <a:r>
              <a:rPr lang="en-SG" sz="1100" dirty="0">
                <a:solidFill>
                  <a:schemeClr val="tx1"/>
                </a:solidFill>
              </a:rPr>
              <a:t>Scalability issues as the Bank continued on its ambitious growth path</a:t>
            </a:r>
          </a:p>
        </p:txBody>
      </p:sp>
      <p:sp>
        <p:nvSpPr>
          <p:cNvPr id="4" name="Rectangle 3"/>
          <p:cNvSpPr/>
          <p:nvPr/>
        </p:nvSpPr>
        <p:spPr>
          <a:xfrm>
            <a:off x="430088" y="87756"/>
            <a:ext cx="6451975"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Case study : Large Asian Bank</a:t>
            </a:r>
          </a:p>
        </p:txBody>
      </p:sp>
      <p:pic>
        <p:nvPicPr>
          <p:cNvPr id="2" name="Picture 1"/>
          <p:cNvPicPr>
            <a:picLocks noChangeAspect="1"/>
          </p:cNvPicPr>
          <p:nvPr/>
        </p:nvPicPr>
        <p:blipFill>
          <a:blip r:embed="rId2"/>
          <a:stretch>
            <a:fillRect/>
          </a:stretch>
        </p:blipFill>
        <p:spPr>
          <a:xfrm>
            <a:off x="6959065" y="2245065"/>
            <a:ext cx="2946935" cy="4133686"/>
          </a:xfrm>
          <a:prstGeom prst="rect">
            <a:avLst/>
          </a:prstGeom>
        </p:spPr>
      </p:pic>
      <p:sp>
        <p:nvSpPr>
          <p:cNvPr id="5" name="Content Placeholder 2"/>
          <p:cNvSpPr txBox="1">
            <a:spLocks/>
          </p:cNvSpPr>
          <p:nvPr/>
        </p:nvSpPr>
        <p:spPr>
          <a:xfrm>
            <a:off x="430088" y="3439485"/>
            <a:ext cx="6018838" cy="2939266"/>
          </a:xfrm>
          <a:prstGeom prst="rect">
            <a:avLst/>
          </a:prstGeom>
          <a:solidFill>
            <a:schemeClr val="accent1">
              <a:lumMod val="20000"/>
              <a:lumOff val="80000"/>
            </a:schemeClr>
          </a:solidFill>
        </p:spPr>
        <p:txBody>
          <a:bodyPr vert="horz" wrap="square" lIns="91440" tIns="45720" rIns="91440" bIns="45720" rtlCol="0">
            <a:sp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12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Comprehensive enterprise-wide Post-Implementation Review of Bank’s T24 environment</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Identification &amp; resolution of accounting configurational (technical &amp; functional) gaps in T24</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Identification &amp; resolution of gaps in Bank’s GL processes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Identification of issues in T24 code and escalation to Temenos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Bank achieved timely production of Bank GL by 6am, T+1</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Developed enterprise-wide data environment for all management information &amp; reporting requirements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Provided T24 &amp; related training to staff in Finance, IT, Business Intelligence &amp; other departments</a:t>
            </a:r>
          </a:p>
        </p:txBody>
      </p:sp>
    </p:spTree>
    <p:extLst>
      <p:ext uri="{BB962C8B-B14F-4D97-AF65-F5344CB8AC3E}">
        <p14:creationId xmlns:p14="http://schemas.microsoft.com/office/powerpoint/2010/main" val="210487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7" y="764340"/>
            <a:ext cx="6682982" cy="2421621"/>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marL="182563" indent="-182563">
              <a:spcBef>
                <a:spcPts val="600"/>
              </a:spcBef>
              <a:buClr>
                <a:srgbClr val="C00000"/>
              </a:buClr>
              <a:buFont typeface="Wingdings" panose="05000000000000000000" pitchFamily="2" charset="2"/>
              <a:buChar char="n"/>
            </a:pPr>
            <a:r>
              <a:rPr lang="en-SG" sz="1100" dirty="0">
                <a:solidFill>
                  <a:schemeClr val="tx1"/>
                </a:solidFill>
              </a:rPr>
              <a:t>Leading global private bank’s Asian head office in Singapore</a:t>
            </a:r>
          </a:p>
          <a:p>
            <a:pPr marL="182563" indent="-182563">
              <a:spcBef>
                <a:spcPts val="600"/>
              </a:spcBef>
              <a:buClr>
                <a:srgbClr val="C00000"/>
              </a:buClr>
              <a:buFont typeface="Wingdings" panose="05000000000000000000" pitchFamily="2" charset="2"/>
              <a:buChar char="n"/>
            </a:pPr>
            <a:r>
              <a:rPr lang="en-SG" sz="1100" dirty="0">
                <a:solidFill>
                  <a:schemeClr val="tx1"/>
                </a:solidFill>
              </a:rPr>
              <a:t>Bank launched implementation of  T24 Core Banking System, commencing with Asia. T24 to interface with over 70 other systems in the Bank (35+ global, 35+ local)</a:t>
            </a:r>
          </a:p>
          <a:p>
            <a:pPr marL="182563" indent="-182563">
              <a:spcBef>
                <a:spcPts val="600"/>
              </a:spcBef>
              <a:buClr>
                <a:srgbClr val="C00000"/>
              </a:buClr>
              <a:buFont typeface="Wingdings" panose="05000000000000000000" pitchFamily="2" charset="2"/>
              <a:buChar char="n"/>
            </a:pPr>
            <a:r>
              <a:rPr lang="en-SG" sz="1100" dirty="0">
                <a:solidFill>
                  <a:schemeClr val="tx1"/>
                </a:solidFill>
              </a:rPr>
              <a:t>Bank, working with the implementation partner &amp; vendor, unable to resolve 13 major Finance gaps. Further, it was possible that gaps identified in other T24 modules may also impact Finance. Need to establish way forward to align GAAP requirements in Bank’s global Head Office &amp; in Asia</a:t>
            </a:r>
          </a:p>
          <a:p>
            <a:pPr marL="182563" indent="-182563">
              <a:spcBef>
                <a:spcPts val="600"/>
              </a:spcBef>
              <a:buClr>
                <a:srgbClr val="C00000"/>
              </a:buClr>
              <a:buFont typeface="Wingdings" panose="05000000000000000000" pitchFamily="2" charset="2"/>
              <a:buChar char="n"/>
            </a:pPr>
            <a:r>
              <a:rPr lang="en-SG" sz="1100" dirty="0">
                <a:solidFill>
                  <a:schemeClr val="tx1"/>
                </a:solidFill>
              </a:rPr>
              <a:t>Tight project timeline &amp; is seeking to identify solutions to Finance gaps in coming weeks</a:t>
            </a:r>
          </a:p>
          <a:p>
            <a:pPr marL="182563" indent="-182563">
              <a:spcBef>
                <a:spcPts val="600"/>
              </a:spcBef>
              <a:buClr>
                <a:srgbClr val="C00000"/>
              </a:buClr>
              <a:buFont typeface="Wingdings" panose="05000000000000000000" pitchFamily="2" charset="2"/>
              <a:buChar char="n"/>
            </a:pPr>
            <a:r>
              <a:rPr lang="en-SG" sz="1100" dirty="0">
                <a:solidFill>
                  <a:schemeClr val="tx1"/>
                </a:solidFill>
              </a:rPr>
              <a:t>Ensure that any solution should leverage on Bank’s current &amp; ongoing investments in technology tools &amp; platforms and serve as a bridge to Bank’s planned implementation of SAP.</a:t>
            </a:r>
          </a:p>
        </p:txBody>
      </p:sp>
      <p:pic>
        <p:nvPicPr>
          <p:cNvPr id="6" name="Picture 5"/>
          <p:cNvPicPr>
            <a:picLocks noChangeAspect="1"/>
          </p:cNvPicPr>
          <p:nvPr/>
        </p:nvPicPr>
        <p:blipFill>
          <a:blip r:embed="rId2"/>
          <a:stretch>
            <a:fillRect/>
          </a:stretch>
        </p:blipFill>
        <p:spPr>
          <a:xfrm>
            <a:off x="7360338" y="3311089"/>
            <a:ext cx="2545661" cy="3291671"/>
          </a:xfrm>
          <a:prstGeom prst="rect">
            <a:avLst/>
          </a:prstGeom>
        </p:spPr>
      </p:pic>
      <p:sp>
        <p:nvSpPr>
          <p:cNvPr id="7" name="Rectangle 6"/>
          <p:cNvSpPr/>
          <p:nvPr/>
        </p:nvSpPr>
        <p:spPr>
          <a:xfrm>
            <a:off x="430088" y="116632"/>
            <a:ext cx="6278720"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CLIENT : Leading global bank</a:t>
            </a:r>
          </a:p>
        </p:txBody>
      </p:sp>
      <p:sp>
        <p:nvSpPr>
          <p:cNvPr id="5" name="Content Placeholder 2"/>
          <p:cNvSpPr txBox="1">
            <a:spLocks/>
          </p:cNvSpPr>
          <p:nvPr/>
        </p:nvSpPr>
        <p:spPr>
          <a:xfrm>
            <a:off x="430089" y="3397546"/>
            <a:ext cx="6682980" cy="3205214"/>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6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Comprehensive review &amp; established recommended solutions to address all Finance gaps, including providing indicative estimates for effort required</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Reviewed gaps impacting T24 implementation, in context of Technical &amp; Functional architecture</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Active interactions with Finance, Risk, IT, Product Control, System Build &amp; Integration team, Global Risk, Global Finance, Operations, Temenos, etc. to ensure our solutions were comprehensive and met needs of all stakeholders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Mapped vis-a-vis leading practices to identify &amp; assess gaps and prioritise actions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Designed Finance DataMart (FDM) environment to address gaps to meet Head Office reporting requirements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Developed a roadmap including quick wins, short to medium-term remedial initiatives, and identified strategic decisions required to achieve a successful T24 implementation</a:t>
            </a:r>
          </a:p>
        </p:txBody>
      </p:sp>
    </p:spTree>
    <p:extLst>
      <p:ext uri="{BB962C8B-B14F-4D97-AF65-F5344CB8AC3E}">
        <p14:creationId xmlns:p14="http://schemas.microsoft.com/office/powerpoint/2010/main" val="147610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8" y="850970"/>
            <a:ext cx="8598409" cy="1382091"/>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marL="182563" indent="-182563">
              <a:spcBef>
                <a:spcPts val="600"/>
              </a:spcBef>
              <a:buClr>
                <a:srgbClr val="C00000"/>
              </a:buClr>
              <a:buFont typeface="Wingdings" panose="05000000000000000000" pitchFamily="2" charset="2"/>
              <a:buChar char="n"/>
            </a:pPr>
            <a:r>
              <a:rPr lang="en-SG" sz="1100" dirty="0">
                <a:solidFill>
                  <a:schemeClr val="tx1"/>
                </a:solidFill>
              </a:rPr>
              <a:t>Data in disparate systems and absolutely no ownership for data. Reports generated were never accepted by business (lack of trust)</a:t>
            </a:r>
          </a:p>
          <a:p>
            <a:pPr marL="182563" indent="-182563">
              <a:spcBef>
                <a:spcPts val="600"/>
              </a:spcBef>
              <a:buClr>
                <a:srgbClr val="C00000"/>
              </a:buClr>
              <a:buFont typeface="Wingdings" panose="05000000000000000000" pitchFamily="2" charset="2"/>
              <a:buChar char="n"/>
            </a:pPr>
            <a:r>
              <a:rPr lang="en-SG" sz="1100" dirty="0">
                <a:solidFill>
                  <a:schemeClr val="tx1"/>
                </a:solidFill>
              </a:rPr>
              <a:t>Multiple representations of customer in different systems</a:t>
            </a:r>
          </a:p>
          <a:p>
            <a:pPr marL="182563" indent="-182563">
              <a:spcBef>
                <a:spcPts val="600"/>
              </a:spcBef>
              <a:buClr>
                <a:srgbClr val="C00000"/>
              </a:buClr>
              <a:buFont typeface="Wingdings" panose="05000000000000000000" pitchFamily="2" charset="2"/>
              <a:buChar char="n"/>
            </a:pPr>
            <a:r>
              <a:rPr lang="en-SG" sz="1100" dirty="0">
                <a:solidFill>
                  <a:schemeClr val="tx1"/>
                </a:solidFill>
              </a:rPr>
              <a:t>Reconciliation posed a challenge to the Bank</a:t>
            </a:r>
          </a:p>
          <a:p>
            <a:pPr marL="182563" indent="-182563">
              <a:spcBef>
                <a:spcPts val="600"/>
              </a:spcBef>
              <a:buClr>
                <a:srgbClr val="C00000"/>
              </a:buClr>
              <a:buFont typeface="Wingdings" panose="05000000000000000000" pitchFamily="2" charset="2"/>
              <a:buChar char="n"/>
            </a:pPr>
            <a:r>
              <a:rPr lang="en-SG" sz="1100" dirty="0">
                <a:solidFill>
                  <a:schemeClr val="tx1"/>
                </a:solidFill>
              </a:rPr>
              <a:t>No consolidations standards existed, data governance, or data management on parent-child relationships, linkages for metadata</a:t>
            </a:r>
          </a:p>
        </p:txBody>
      </p:sp>
      <p:sp>
        <p:nvSpPr>
          <p:cNvPr id="7" name="Rectangle 6"/>
          <p:cNvSpPr/>
          <p:nvPr/>
        </p:nvSpPr>
        <p:spPr>
          <a:xfrm>
            <a:off x="430088" y="116632"/>
            <a:ext cx="4719428"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CLIENT : large GCC bank</a:t>
            </a:r>
          </a:p>
        </p:txBody>
      </p:sp>
      <p:sp>
        <p:nvSpPr>
          <p:cNvPr id="8" name="Content Placeholder 2"/>
          <p:cNvSpPr txBox="1">
            <a:spLocks/>
          </p:cNvSpPr>
          <p:nvPr/>
        </p:nvSpPr>
        <p:spPr>
          <a:xfrm>
            <a:off x="430089" y="2338940"/>
            <a:ext cx="3853154" cy="4519060"/>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8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Developed &amp; deployed Technical Interface for Bank Applications. Standard ETL Tool (Informatica) usage across all applications</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Reduced workload on Applications &amp; Middleware, Implementation at a reduced cost, and end-to-end automation of process</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InfoMall repository in place; development &amp; production environments separated; data marts (including entity data) are separated from staging. New servers deployed</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Turnaround time reduced by 50%; Daily MIS available from 8.30 a.m.</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5 years of history available. Data compliance met with role-based access</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Created reports &amp; dashboards to assist performance and movement analysis, risk monitoring, transactions &amp; turnover</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Time-sheet system institutionalized;  </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Robust Project management practices implemented. </a:t>
            </a:r>
          </a:p>
          <a:p>
            <a:pPr marL="182563" indent="-182563">
              <a:spcBef>
                <a:spcPts val="800"/>
              </a:spcBef>
              <a:buClr>
                <a:srgbClr val="00B050"/>
              </a:buClr>
              <a:buFont typeface="Wingdings" panose="05000000000000000000" pitchFamily="2" charset="2"/>
              <a:buChar char="þ"/>
            </a:pPr>
            <a:r>
              <a:rPr lang="en-SG" sz="1100" kern="0" dirty="0">
                <a:solidFill>
                  <a:schemeClr val="tx1"/>
                </a:solidFill>
              </a:rPr>
              <a:t>Status, cost and effort reports on weekly basis</a:t>
            </a:r>
          </a:p>
        </p:txBody>
      </p:sp>
      <p:pic>
        <p:nvPicPr>
          <p:cNvPr id="2" name="Picture 1"/>
          <p:cNvPicPr>
            <a:picLocks noChangeAspect="1"/>
          </p:cNvPicPr>
          <p:nvPr/>
        </p:nvPicPr>
        <p:blipFill>
          <a:blip r:embed="rId2"/>
          <a:stretch>
            <a:fillRect/>
          </a:stretch>
        </p:blipFill>
        <p:spPr>
          <a:xfrm>
            <a:off x="4628675" y="3282216"/>
            <a:ext cx="5277325" cy="2773048"/>
          </a:xfrm>
          <a:prstGeom prst="rect">
            <a:avLst/>
          </a:prstGeom>
        </p:spPr>
      </p:pic>
    </p:spTree>
    <p:extLst>
      <p:ext uri="{BB962C8B-B14F-4D97-AF65-F5344CB8AC3E}">
        <p14:creationId xmlns:p14="http://schemas.microsoft.com/office/powerpoint/2010/main" val="96345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8" y="706591"/>
            <a:ext cx="8444405" cy="1641974"/>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marL="182563" indent="-182563">
              <a:spcBef>
                <a:spcPts val="600"/>
              </a:spcBef>
              <a:buClr>
                <a:srgbClr val="0070C0"/>
              </a:buClr>
              <a:buFont typeface="Wingdings" panose="05000000000000000000" pitchFamily="2" charset="2"/>
              <a:buChar char="n"/>
            </a:pPr>
            <a:r>
              <a:rPr lang="en-US" sz="1100" dirty="0">
                <a:solidFill>
                  <a:schemeClr val="tx1"/>
                </a:solidFill>
              </a:rPr>
              <a:t>Bank using SAS for Campaign management &amp; Finance reporting</a:t>
            </a:r>
          </a:p>
          <a:p>
            <a:pPr marL="182563" indent="-182563">
              <a:spcBef>
                <a:spcPts val="600"/>
              </a:spcBef>
              <a:buClr>
                <a:srgbClr val="0070C0"/>
              </a:buClr>
              <a:buFont typeface="Wingdings" panose="05000000000000000000" pitchFamily="2" charset="2"/>
              <a:buChar char="n"/>
            </a:pPr>
            <a:r>
              <a:rPr lang="en-US" sz="1100" dirty="0">
                <a:solidFill>
                  <a:schemeClr val="tx1"/>
                </a:solidFill>
              </a:rPr>
              <a:t>Data was maintained in SAS-specific data files on standalone PCs with weak infrastructure and risk of data security breach/loss</a:t>
            </a:r>
          </a:p>
          <a:p>
            <a:pPr marL="182563" indent="-182563">
              <a:spcBef>
                <a:spcPts val="600"/>
              </a:spcBef>
              <a:buClr>
                <a:srgbClr val="0070C0"/>
              </a:buClr>
              <a:buFont typeface="Wingdings" panose="05000000000000000000" pitchFamily="2" charset="2"/>
              <a:buChar char="n"/>
            </a:pPr>
            <a:r>
              <a:rPr lang="en-US" sz="1100" dirty="0">
                <a:solidFill>
                  <a:schemeClr val="tx1"/>
                </a:solidFill>
              </a:rPr>
              <a:t>Licensed SAS components were limited to data integration using scripts (Base SAS)</a:t>
            </a:r>
          </a:p>
          <a:p>
            <a:pPr marL="182563" indent="-182563">
              <a:spcBef>
                <a:spcPts val="600"/>
              </a:spcBef>
              <a:buClr>
                <a:srgbClr val="0070C0"/>
              </a:buClr>
              <a:buFont typeface="Wingdings" panose="05000000000000000000" pitchFamily="2" charset="2"/>
              <a:buChar char="n"/>
            </a:pPr>
            <a:r>
              <a:rPr lang="en-US" sz="1100" dirty="0">
                <a:solidFill>
                  <a:schemeClr val="tx1"/>
                </a:solidFill>
              </a:rPr>
              <a:t>Core statistical components for data mining &amp; advanced analytics were not available</a:t>
            </a:r>
          </a:p>
          <a:p>
            <a:pPr marL="182563" indent="-182563">
              <a:spcBef>
                <a:spcPts val="600"/>
              </a:spcBef>
              <a:buClr>
                <a:srgbClr val="0070C0"/>
              </a:buClr>
              <a:buFont typeface="Wingdings" panose="05000000000000000000" pitchFamily="2" charset="2"/>
              <a:buChar char="n"/>
            </a:pPr>
            <a:r>
              <a:rPr lang="en-US" sz="1100" dirty="0">
                <a:solidFill>
                  <a:schemeClr val="tx1"/>
                </a:solidFill>
              </a:rPr>
              <a:t>SAS Event Based Marketing (EBM) implementation was under-utilized (only 2 campaigns conducted in 2 years)</a:t>
            </a:r>
          </a:p>
        </p:txBody>
      </p:sp>
      <p:sp>
        <p:nvSpPr>
          <p:cNvPr id="7" name="Rectangle 6"/>
          <p:cNvSpPr/>
          <p:nvPr/>
        </p:nvSpPr>
        <p:spPr>
          <a:xfrm>
            <a:off x="430088" y="116632"/>
            <a:ext cx="6567478"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CLIENT : Leading Asian bank</a:t>
            </a:r>
          </a:p>
        </p:txBody>
      </p:sp>
      <p:pic>
        <p:nvPicPr>
          <p:cNvPr id="5" name="Picture 4"/>
          <p:cNvPicPr>
            <a:picLocks noChangeAspect="1"/>
          </p:cNvPicPr>
          <p:nvPr/>
        </p:nvPicPr>
        <p:blipFill>
          <a:blip r:embed="rId2"/>
          <a:stretch>
            <a:fillRect/>
          </a:stretch>
        </p:blipFill>
        <p:spPr>
          <a:xfrm>
            <a:off x="3812293" y="2906829"/>
            <a:ext cx="6016703" cy="3070459"/>
          </a:xfrm>
          <a:prstGeom prst="rect">
            <a:avLst/>
          </a:prstGeom>
        </p:spPr>
      </p:pic>
      <p:sp>
        <p:nvSpPr>
          <p:cNvPr id="6" name="Content Placeholder 2"/>
          <p:cNvSpPr txBox="1">
            <a:spLocks/>
          </p:cNvSpPr>
          <p:nvPr/>
        </p:nvSpPr>
        <p:spPr>
          <a:xfrm>
            <a:off x="430089" y="2507637"/>
            <a:ext cx="3044631" cy="4066418"/>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6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Guided Business Intelligence Unit (BCC)  &amp; SAS to refine and develop a new end-state architecture</a:t>
            </a:r>
          </a:p>
          <a:p>
            <a:pPr marL="182563" indent="-182563">
              <a:spcBef>
                <a:spcPts val="1200"/>
              </a:spcBef>
              <a:buClr>
                <a:srgbClr val="00B050"/>
              </a:buClr>
              <a:buFont typeface="Wingdings" panose="05000000000000000000" pitchFamily="2" charset="2"/>
              <a:buChar char="þ"/>
            </a:pPr>
            <a:r>
              <a:rPr lang="en-US" sz="1100" kern="0" dirty="0">
                <a:solidFill>
                  <a:schemeClr val="tx1"/>
                </a:solidFill>
              </a:rPr>
              <a:t>Assisted Bank negotiate with vendor for SAS Enterprise licensing and delivery of  proof of concept for centralized SAS reporting</a:t>
            </a:r>
          </a:p>
          <a:p>
            <a:pPr marL="182563" indent="-182563">
              <a:spcBef>
                <a:spcPts val="1200"/>
              </a:spcBef>
              <a:buClr>
                <a:srgbClr val="00B050"/>
              </a:buClr>
              <a:buFont typeface="Wingdings" panose="05000000000000000000" pitchFamily="2" charset="2"/>
              <a:buChar char="þ"/>
            </a:pPr>
            <a:r>
              <a:rPr lang="en-US" sz="1100" kern="0" dirty="0">
                <a:solidFill>
                  <a:schemeClr val="tx1"/>
                </a:solidFill>
              </a:rPr>
              <a:t>Enabled data mappings from Integrated Data Repository (IDR) to SAS reporting</a:t>
            </a:r>
          </a:p>
          <a:p>
            <a:pPr marL="182563" indent="-182563">
              <a:spcBef>
                <a:spcPts val="1200"/>
              </a:spcBef>
              <a:buClr>
                <a:srgbClr val="00B050"/>
              </a:buClr>
              <a:buFont typeface="Wingdings" panose="05000000000000000000" pitchFamily="2" charset="2"/>
              <a:buChar char="þ"/>
            </a:pPr>
            <a:r>
              <a:rPr lang="en-US" sz="1100" kern="0" dirty="0">
                <a:solidFill>
                  <a:schemeClr val="tx1"/>
                </a:solidFill>
              </a:rPr>
              <a:t>Developed a road-map to move towards SAS data integration, Visual Analytics and Microsoft Dynamics for Single Customer view</a:t>
            </a:r>
            <a:endParaRPr lang="en-SG" sz="1100" kern="0" dirty="0">
              <a:solidFill>
                <a:schemeClr val="tx1"/>
              </a:solidFill>
            </a:endParaRPr>
          </a:p>
          <a:p>
            <a:pPr marL="182563" indent="-182563">
              <a:spcBef>
                <a:spcPts val="1200"/>
              </a:spcBef>
              <a:buClr>
                <a:srgbClr val="00B050"/>
              </a:buClr>
              <a:buFont typeface="Wingdings" panose="05000000000000000000" pitchFamily="2" charset="2"/>
              <a:buChar char="þ"/>
            </a:pPr>
            <a:r>
              <a:rPr lang="en-US" sz="1100" kern="0" dirty="0">
                <a:solidFill>
                  <a:schemeClr val="tx1"/>
                </a:solidFill>
              </a:rPr>
              <a:t>Assisted bank formulate loop-back mechanisms into IDR for efficient performance analysis and effectiveness of campaigns.</a:t>
            </a:r>
          </a:p>
        </p:txBody>
      </p:sp>
    </p:spTree>
    <p:extLst>
      <p:ext uri="{BB962C8B-B14F-4D97-AF65-F5344CB8AC3E}">
        <p14:creationId xmlns:p14="http://schemas.microsoft.com/office/powerpoint/2010/main" val="296108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9" y="908720"/>
            <a:ext cx="5951460" cy="1747853"/>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marL="182563" indent="-182563">
              <a:spcBef>
                <a:spcPts val="600"/>
              </a:spcBef>
              <a:buClr>
                <a:srgbClr val="C00000"/>
              </a:buClr>
              <a:buFont typeface="Wingdings" panose="05000000000000000000" pitchFamily="2" charset="2"/>
              <a:buChar char="n"/>
            </a:pPr>
            <a:r>
              <a:rPr lang="en-SG" sz="1100" dirty="0">
                <a:solidFill>
                  <a:schemeClr val="tx1"/>
                </a:solidFill>
              </a:rPr>
              <a:t>Minimal expertise in Business Intelligence &amp; data warehousing</a:t>
            </a:r>
          </a:p>
          <a:p>
            <a:pPr marL="182563" indent="-182563">
              <a:spcBef>
                <a:spcPts val="600"/>
              </a:spcBef>
              <a:buClr>
                <a:srgbClr val="C00000"/>
              </a:buClr>
              <a:buFont typeface="Wingdings" panose="05000000000000000000" pitchFamily="2" charset="2"/>
              <a:buChar char="n"/>
            </a:pPr>
            <a:r>
              <a:rPr lang="en-SG" sz="1100" dirty="0">
                <a:solidFill>
                  <a:schemeClr val="tx1"/>
                </a:solidFill>
              </a:rPr>
              <a:t>Regulators demanding granularity, flexibility and speed.</a:t>
            </a:r>
          </a:p>
          <a:p>
            <a:pPr marL="182563" indent="-182563">
              <a:spcBef>
                <a:spcPts val="600"/>
              </a:spcBef>
              <a:buClr>
                <a:srgbClr val="C00000"/>
              </a:buClr>
              <a:buFont typeface="Wingdings" panose="05000000000000000000" pitchFamily="2" charset="2"/>
              <a:buChar char="n"/>
            </a:pPr>
            <a:r>
              <a:rPr lang="en-SG" sz="1100" dirty="0">
                <a:solidFill>
                  <a:schemeClr val="tx1"/>
                </a:solidFill>
              </a:rPr>
              <a:t>Internal business users demanding varied reporting for innovating products for customers</a:t>
            </a:r>
          </a:p>
          <a:p>
            <a:pPr marL="182563" indent="-182563">
              <a:spcBef>
                <a:spcPts val="600"/>
              </a:spcBef>
              <a:buClr>
                <a:srgbClr val="C00000"/>
              </a:buClr>
              <a:buFont typeface="Wingdings" panose="05000000000000000000" pitchFamily="2" charset="2"/>
              <a:buChar char="n"/>
            </a:pPr>
            <a:r>
              <a:rPr lang="en-SG" sz="1100" dirty="0">
                <a:solidFill>
                  <a:schemeClr val="tx1"/>
                </a:solidFill>
              </a:rPr>
              <a:t>Lack of standardized data and alignment with Finance, Risk and business functions</a:t>
            </a:r>
          </a:p>
          <a:p>
            <a:pPr marL="182563" indent="-182563">
              <a:spcBef>
                <a:spcPts val="600"/>
              </a:spcBef>
              <a:buClr>
                <a:srgbClr val="C00000"/>
              </a:buClr>
              <a:buFont typeface="Wingdings" panose="05000000000000000000" pitchFamily="2" charset="2"/>
              <a:buChar char="n"/>
            </a:pPr>
            <a:r>
              <a:rPr lang="en-SG" sz="1100" dirty="0">
                <a:solidFill>
                  <a:schemeClr val="tx1"/>
                </a:solidFill>
              </a:rPr>
              <a:t>Multiple bespoke solutions in IT servicing posed reconciliation challenges.</a:t>
            </a:r>
          </a:p>
        </p:txBody>
      </p:sp>
      <p:sp>
        <p:nvSpPr>
          <p:cNvPr id="7" name="Rectangle 6"/>
          <p:cNvSpPr/>
          <p:nvPr/>
        </p:nvSpPr>
        <p:spPr>
          <a:xfrm>
            <a:off x="430088" y="116632"/>
            <a:ext cx="4719428"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CLIENT : large GCC bank</a:t>
            </a:r>
          </a:p>
        </p:txBody>
      </p:sp>
      <p:pic>
        <p:nvPicPr>
          <p:cNvPr id="5" name="Picture 4"/>
          <p:cNvPicPr>
            <a:picLocks noChangeAspect="1"/>
          </p:cNvPicPr>
          <p:nvPr/>
        </p:nvPicPr>
        <p:blipFill>
          <a:blip r:embed="rId2"/>
          <a:stretch>
            <a:fillRect/>
          </a:stretch>
        </p:blipFill>
        <p:spPr>
          <a:xfrm>
            <a:off x="3767484" y="3445844"/>
            <a:ext cx="6081120" cy="2829828"/>
          </a:xfrm>
          <a:prstGeom prst="rect">
            <a:avLst/>
          </a:prstGeom>
        </p:spPr>
      </p:pic>
      <p:sp>
        <p:nvSpPr>
          <p:cNvPr id="20" name="Content Placeholder 2"/>
          <p:cNvSpPr txBox="1">
            <a:spLocks/>
          </p:cNvSpPr>
          <p:nvPr/>
        </p:nvSpPr>
        <p:spPr>
          <a:xfrm>
            <a:off x="430088" y="3445844"/>
            <a:ext cx="3102384" cy="2704700"/>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6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Enhanced project functioning within the bank &amp; delivered value to all stakeholders. </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Guided Bank for consistent delivery of BI projects, while allowing flexibility to address individual project challenges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Helped Bank develop a BICC – a central pool of BI project managers, data modellers, architects and business analysts. </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Enabled bank in developing a new culture around BI, and adopt leading practices</a:t>
            </a:r>
          </a:p>
        </p:txBody>
      </p:sp>
    </p:spTree>
    <p:extLst>
      <p:ext uri="{BB962C8B-B14F-4D97-AF65-F5344CB8AC3E}">
        <p14:creationId xmlns:p14="http://schemas.microsoft.com/office/powerpoint/2010/main" val="2238208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8" y="735465"/>
            <a:ext cx="9433662" cy="2421621"/>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a:spcBef>
                <a:spcPts val="600"/>
              </a:spcBef>
              <a:buClr>
                <a:srgbClr val="0070C0"/>
              </a:buClr>
            </a:pPr>
            <a:r>
              <a:rPr lang="en-SG" sz="1100" dirty="0">
                <a:solidFill>
                  <a:schemeClr val="tx1"/>
                </a:solidFill>
              </a:rPr>
              <a:t>Refine and enhance end-to-end credit processes including:  </a:t>
            </a:r>
          </a:p>
          <a:p>
            <a:pPr marL="182563" indent="-182563">
              <a:spcBef>
                <a:spcPts val="600"/>
              </a:spcBef>
              <a:buClr>
                <a:srgbClr val="C00000"/>
              </a:buClr>
              <a:buFont typeface="Wingdings" panose="05000000000000000000" pitchFamily="2" charset="2"/>
              <a:buChar char="n"/>
            </a:pPr>
            <a:r>
              <a:rPr lang="en-SG" sz="1100" dirty="0">
                <a:solidFill>
                  <a:schemeClr val="tx1"/>
                </a:solidFill>
              </a:rPr>
              <a:t>Credit risk policies and procedures, and Credit risk governance </a:t>
            </a:r>
          </a:p>
          <a:p>
            <a:pPr marL="182563" indent="-182563">
              <a:spcBef>
                <a:spcPts val="600"/>
              </a:spcBef>
              <a:buClr>
                <a:srgbClr val="C00000"/>
              </a:buClr>
              <a:buFont typeface="Wingdings" panose="05000000000000000000" pitchFamily="2" charset="2"/>
              <a:buChar char="n"/>
            </a:pPr>
            <a:r>
              <a:rPr lang="en-SG" sz="1100" dirty="0">
                <a:solidFill>
                  <a:schemeClr val="tx1"/>
                </a:solidFill>
              </a:rPr>
              <a:t>Improve data quality, policies &amp; procedures</a:t>
            </a:r>
          </a:p>
          <a:p>
            <a:pPr marL="182563" indent="-182563">
              <a:spcBef>
                <a:spcPts val="600"/>
              </a:spcBef>
              <a:buClr>
                <a:srgbClr val="C00000"/>
              </a:buClr>
              <a:buFont typeface="Wingdings" panose="05000000000000000000" pitchFamily="2" charset="2"/>
              <a:buChar char="n"/>
            </a:pPr>
            <a:r>
              <a:rPr lang="en-SG" sz="1100" dirty="0">
                <a:solidFill>
                  <a:schemeClr val="tx1"/>
                </a:solidFill>
              </a:rPr>
              <a:t>Credit risk monitoring methodology and process documents, including dashboards</a:t>
            </a:r>
          </a:p>
          <a:p>
            <a:pPr marL="182563" indent="-182563">
              <a:spcBef>
                <a:spcPts val="600"/>
              </a:spcBef>
              <a:buClr>
                <a:srgbClr val="C00000"/>
              </a:buClr>
              <a:buFont typeface="Wingdings" panose="05000000000000000000" pitchFamily="2" charset="2"/>
              <a:buChar char="n"/>
            </a:pPr>
            <a:r>
              <a:rPr lang="en-SG" sz="1100" dirty="0">
                <a:solidFill>
                  <a:schemeClr val="tx1"/>
                </a:solidFill>
              </a:rPr>
              <a:t>Strengthen collateral management</a:t>
            </a:r>
          </a:p>
          <a:p>
            <a:pPr marL="182563" indent="-182563">
              <a:spcBef>
                <a:spcPts val="600"/>
              </a:spcBef>
              <a:buClr>
                <a:srgbClr val="C00000"/>
              </a:buClr>
              <a:buFont typeface="Wingdings" panose="05000000000000000000" pitchFamily="2" charset="2"/>
              <a:buChar char="n"/>
            </a:pPr>
            <a:r>
              <a:rPr lang="en-SG" sz="1100" dirty="0">
                <a:solidFill>
                  <a:schemeClr val="tx1"/>
                </a:solidFill>
              </a:rPr>
              <a:t>Pricing methodology for credit risk, including how risk is incorporated into the pricing</a:t>
            </a:r>
          </a:p>
          <a:p>
            <a:pPr marL="182563" indent="-182563">
              <a:spcBef>
                <a:spcPts val="600"/>
              </a:spcBef>
              <a:buClr>
                <a:srgbClr val="C00000"/>
              </a:buClr>
              <a:buFont typeface="Wingdings" panose="05000000000000000000" pitchFamily="2" charset="2"/>
              <a:buChar char="n"/>
            </a:pPr>
            <a:r>
              <a:rPr lang="en-SG" sz="1100" dirty="0">
                <a:solidFill>
                  <a:schemeClr val="tx1"/>
                </a:solidFill>
              </a:rPr>
              <a:t>Implement a credit risk data model and repository, including validating data quality</a:t>
            </a:r>
          </a:p>
          <a:p>
            <a:pPr marL="182563" indent="-182563">
              <a:spcBef>
                <a:spcPts val="600"/>
              </a:spcBef>
              <a:buClr>
                <a:srgbClr val="C00000"/>
              </a:buClr>
              <a:buFont typeface="Wingdings" panose="05000000000000000000" pitchFamily="2" charset="2"/>
              <a:buChar char="n"/>
            </a:pPr>
            <a:r>
              <a:rPr lang="en-SG" sz="1100" dirty="0">
                <a:solidFill>
                  <a:schemeClr val="tx1"/>
                </a:solidFill>
              </a:rPr>
              <a:t>Enhancement, development and implementation of credit, operational and market risk dashboards</a:t>
            </a:r>
          </a:p>
        </p:txBody>
      </p:sp>
      <p:sp>
        <p:nvSpPr>
          <p:cNvPr id="7" name="Rectangle 6"/>
          <p:cNvSpPr/>
          <p:nvPr/>
        </p:nvSpPr>
        <p:spPr>
          <a:xfrm>
            <a:off x="430088" y="116632"/>
            <a:ext cx="4719428"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CLIENT : African bank</a:t>
            </a:r>
          </a:p>
        </p:txBody>
      </p:sp>
      <p:pic>
        <p:nvPicPr>
          <p:cNvPr id="9" name="Picture 8"/>
          <p:cNvPicPr>
            <a:picLocks noChangeAspect="1"/>
          </p:cNvPicPr>
          <p:nvPr/>
        </p:nvPicPr>
        <p:blipFill>
          <a:blip r:embed="rId2"/>
          <a:stretch>
            <a:fillRect/>
          </a:stretch>
        </p:blipFill>
        <p:spPr>
          <a:xfrm>
            <a:off x="4167739" y="3167256"/>
            <a:ext cx="5696011" cy="3384318"/>
          </a:xfrm>
          <a:prstGeom prst="rect">
            <a:avLst/>
          </a:prstGeom>
        </p:spPr>
      </p:pic>
      <p:sp>
        <p:nvSpPr>
          <p:cNvPr id="12" name="Content Placeholder 2"/>
          <p:cNvSpPr txBox="1">
            <a:spLocks/>
          </p:cNvSpPr>
          <p:nvPr/>
        </p:nvSpPr>
        <p:spPr>
          <a:xfrm>
            <a:off x="430088" y="3715353"/>
            <a:ext cx="3352640" cy="2836222"/>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12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Delivered a number of solutions, tools, templates, policies &amp; process designs</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Established Enterprise Risk Data capability</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Recommended way forward for risk governance, processes, data, ALCO processes, and market risk management</a:t>
            </a:r>
          </a:p>
          <a:p>
            <a:pPr marL="182563" indent="-182563">
              <a:spcBef>
                <a:spcPts val="1200"/>
              </a:spcBef>
              <a:buClr>
                <a:srgbClr val="00B050"/>
              </a:buClr>
              <a:buFont typeface="Wingdings" panose="05000000000000000000" pitchFamily="2" charset="2"/>
              <a:buChar char="þ"/>
            </a:pPr>
            <a:r>
              <a:rPr lang="en-SG" sz="1100" kern="0" dirty="0">
                <a:solidFill>
                  <a:schemeClr val="tx1"/>
                </a:solidFill>
              </a:rPr>
              <a:t>Project reports on each work-stream detail progress made and the transformation roadmap to achieve Bank’s ERM vision.</a:t>
            </a:r>
          </a:p>
        </p:txBody>
      </p:sp>
    </p:spTree>
    <p:extLst>
      <p:ext uri="{BB962C8B-B14F-4D97-AF65-F5344CB8AC3E}">
        <p14:creationId xmlns:p14="http://schemas.microsoft.com/office/powerpoint/2010/main" val="2515769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088" y="735465"/>
            <a:ext cx="5392488" cy="2919171"/>
          </a:xfrm>
        </p:spPr>
        <p:txBody>
          <a:bodyPr>
            <a:noAutofit/>
          </a:bodyPr>
          <a:lstStyle/>
          <a:p>
            <a:pPr marL="0" indent="0">
              <a:spcBef>
                <a:spcPts val="600"/>
              </a:spcBef>
              <a:buClr>
                <a:srgbClr val="0070C0"/>
              </a:buClr>
              <a:buNone/>
            </a:pPr>
            <a:r>
              <a:rPr lang="en-SG" sz="1600" b="1" u="sng" cap="small" spc="130" dirty="0">
                <a:solidFill>
                  <a:schemeClr val="tx1"/>
                </a:solidFill>
              </a:rPr>
              <a:t>Situation</a:t>
            </a:r>
          </a:p>
          <a:p>
            <a:pPr>
              <a:spcBef>
                <a:spcPts val="600"/>
              </a:spcBef>
              <a:buClr>
                <a:srgbClr val="0070C0"/>
              </a:buClr>
            </a:pPr>
            <a:r>
              <a:rPr lang="en-IN" sz="1100" dirty="0">
                <a:solidFill>
                  <a:schemeClr val="tx1"/>
                </a:solidFill>
              </a:rPr>
              <a:t>According to a survey more than 66% banks have absence of adequate tools to monitor followings:</a:t>
            </a:r>
            <a:r>
              <a:rPr lang="en-SG" sz="1100" dirty="0">
                <a:solidFill>
                  <a:schemeClr val="tx1"/>
                </a:solidFill>
              </a:rPr>
              <a:t>  </a:t>
            </a:r>
          </a:p>
          <a:p>
            <a:pPr marL="182563" indent="-182563">
              <a:spcBef>
                <a:spcPts val="600"/>
              </a:spcBef>
              <a:buClr>
                <a:srgbClr val="C00000"/>
              </a:buClr>
              <a:buFont typeface="Wingdings" panose="05000000000000000000" pitchFamily="2" charset="2"/>
              <a:buChar char="n"/>
            </a:pPr>
            <a:r>
              <a:rPr lang="en-IN" sz="1100" dirty="0">
                <a:solidFill>
                  <a:schemeClr val="tx1"/>
                </a:solidFill>
              </a:rPr>
              <a:t>Branch performance in a timely manner</a:t>
            </a:r>
          </a:p>
          <a:p>
            <a:pPr marL="182563" indent="-182563">
              <a:spcBef>
                <a:spcPts val="600"/>
              </a:spcBef>
              <a:buClr>
                <a:srgbClr val="C00000"/>
              </a:buClr>
              <a:buFont typeface="Wingdings" panose="05000000000000000000" pitchFamily="2" charset="2"/>
              <a:buChar char="n"/>
            </a:pPr>
            <a:r>
              <a:rPr lang="en-IN" sz="1100" dirty="0">
                <a:solidFill>
                  <a:schemeClr val="tx1"/>
                </a:solidFill>
              </a:rPr>
              <a:t>Loss of business due to delay or lack of information about customer activity</a:t>
            </a:r>
          </a:p>
          <a:p>
            <a:pPr marL="182563" indent="-182563">
              <a:spcBef>
                <a:spcPts val="600"/>
              </a:spcBef>
              <a:buClr>
                <a:srgbClr val="C00000"/>
              </a:buClr>
              <a:buFont typeface="Wingdings" panose="05000000000000000000" pitchFamily="2" charset="2"/>
              <a:buChar char="n"/>
            </a:pPr>
            <a:r>
              <a:rPr lang="en-IN" sz="1100" dirty="0">
                <a:solidFill>
                  <a:schemeClr val="tx1"/>
                </a:solidFill>
              </a:rPr>
              <a:t>Loss of revenue due to excessive fee or profit waiver to customers not properly tracked.</a:t>
            </a:r>
          </a:p>
          <a:p>
            <a:pPr marL="182563" indent="-182563">
              <a:spcBef>
                <a:spcPts val="600"/>
              </a:spcBef>
              <a:buClr>
                <a:srgbClr val="C00000"/>
              </a:buClr>
              <a:buFont typeface="Wingdings" panose="05000000000000000000" pitchFamily="2" charset="2"/>
              <a:buChar char="n"/>
            </a:pPr>
            <a:r>
              <a:rPr lang="en-IN" sz="1100" dirty="0">
                <a:solidFill>
                  <a:schemeClr val="tx1"/>
                </a:solidFill>
              </a:rPr>
              <a:t>Inefficiency in process leading to wastage and therefore cost going un-noticed.</a:t>
            </a:r>
          </a:p>
          <a:p>
            <a:pPr marL="182563" indent="-182563">
              <a:spcBef>
                <a:spcPts val="600"/>
              </a:spcBef>
              <a:buClr>
                <a:srgbClr val="C00000"/>
              </a:buClr>
              <a:buFont typeface="Wingdings" panose="05000000000000000000" pitchFamily="2" charset="2"/>
              <a:buChar char="n"/>
            </a:pPr>
            <a:r>
              <a:rPr lang="en-IN" sz="1100" dirty="0">
                <a:solidFill>
                  <a:schemeClr val="tx1"/>
                </a:solidFill>
              </a:rPr>
              <a:t>Inadequate management information.</a:t>
            </a:r>
            <a:endParaRPr lang="en-SG" sz="1100" dirty="0">
              <a:solidFill>
                <a:schemeClr val="tx1"/>
              </a:solidFill>
            </a:endParaRPr>
          </a:p>
        </p:txBody>
      </p:sp>
      <p:sp>
        <p:nvSpPr>
          <p:cNvPr id="7" name="Rectangle 6"/>
          <p:cNvSpPr/>
          <p:nvPr/>
        </p:nvSpPr>
        <p:spPr>
          <a:xfrm>
            <a:off x="430088" y="116632"/>
            <a:ext cx="5860984"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SG" sz="2200" b="1" cap="all" spc="300" dirty="0">
                <a:solidFill>
                  <a:schemeClr val="tx1"/>
                </a:solidFill>
              </a:rPr>
              <a:t>Case Study : LARGE ISLAMIC BANK</a:t>
            </a:r>
          </a:p>
        </p:txBody>
      </p:sp>
      <p:sp>
        <p:nvSpPr>
          <p:cNvPr id="12" name="Content Placeholder 2"/>
          <p:cNvSpPr txBox="1">
            <a:spLocks/>
          </p:cNvSpPr>
          <p:nvPr/>
        </p:nvSpPr>
        <p:spPr>
          <a:xfrm>
            <a:off x="5849471" y="3879006"/>
            <a:ext cx="4007225" cy="2481453"/>
          </a:xfrm>
          <a:prstGeom prst="rect">
            <a:avLst/>
          </a:prstGeom>
          <a:solidFill>
            <a:schemeClr val="accent1">
              <a:lumMod val="20000"/>
              <a:lumOff val="80000"/>
            </a:schemeClr>
          </a:solidFill>
        </p:spPr>
        <p:txBody>
          <a:bodyPr vert="horz" lIns="91440" tIns="45720" rIns="91440" bIns="45720" rtlCol="0">
            <a:noAutofit/>
          </a:bodyPr>
          <a:lstStyle>
            <a:lvl1pPr>
              <a:defRPr>
                <a:solidFill>
                  <a:schemeClr val="bg1">
                    <a:lumMod val="50000"/>
                  </a:schemeClr>
                </a:solidFill>
                <a:latin typeface="Arial" pitchFamily="34" charset="0"/>
                <a:cs typeface="Arial" pitchFamily="34" charset="0"/>
              </a:defRPr>
            </a:lvl1pPr>
            <a:lvl2pPr>
              <a:defRPr>
                <a:solidFill>
                  <a:schemeClr val="bg1">
                    <a:lumMod val="50000"/>
                  </a:schemeClr>
                </a:solidFill>
                <a:latin typeface="Arial" pitchFamily="34" charset="0"/>
                <a:cs typeface="Arial" pitchFamily="34" charset="0"/>
              </a:defRPr>
            </a:lvl2pPr>
            <a:lvl3pPr>
              <a:defRPr>
                <a:solidFill>
                  <a:schemeClr val="bg1">
                    <a:lumMod val="50000"/>
                  </a:schemeClr>
                </a:solidFill>
                <a:latin typeface="Arial" pitchFamily="34" charset="0"/>
                <a:cs typeface="Arial" pitchFamily="34" charset="0"/>
              </a:defRPr>
            </a:lvl3pPr>
            <a:lvl4pPr>
              <a:defRPr>
                <a:solidFill>
                  <a:schemeClr val="bg1">
                    <a:lumMod val="50000"/>
                  </a:schemeClr>
                </a:solidFill>
                <a:latin typeface="Arial" pitchFamily="34" charset="0"/>
                <a:cs typeface="Arial" pitchFamily="34" charset="0"/>
              </a:defRPr>
            </a:lvl4pPr>
            <a:lvl5pPr>
              <a:defRPr>
                <a:solidFill>
                  <a:schemeClr val="bg1">
                    <a:lumMod val="50000"/>
                  </a:schemeClr>
                </a:solidFill>
                <a:latin typeface="Arial" pitchFamily="34" charset="0"/>
                <a:cs typeface="Arial" pitchFamily="34" charset="0"/>
              </a:defRPr>
            </a:lvl5pPr>
          </a:lstStyle>
          <a:p>
            <a:pPr>
              <a:spcBef>
                <a:spcPts val="1200"/>
              </a:spcBef>
              <a:buClr>
                <a:srgbClr val="0070C0"/>
              </a:buClr>
            </a:pPr>
            <a:r>
              <a:rPr lang="en-SG" sz="1600" b="1" u="sng" kern="0" cap="small" spc="130" dirty="0">
                <a:solidFill>
                  <a:schemeClr val="tx1"/>
                </a:solidFill>
              </a:rPr>
              <a:t>Solution delivered</a:t>
            </a:r>
            <a:endParaRPr lang="en-SG" sz="1600" b="1" u="sng" kern="0" spc="130" dirty="0">
              <a:solidFill>
                <a:schemeClr val="tx1"/>
              </a:solidFill>
            </a:endParaRPr>
          </a:p>
          <a:p>
            <a:pPr>
              <a:spcBef>
                <a:spcPts val="1200"/>
              </a:spcBef>
              <a:buClr>
                <a:srgbClr val="00B050"/>
              </a:buClr>
            </a:pPr>
            <a:r>
              <a:rPr lang="en-IN" sz="1100" kern="0" dirty="0">
                <a:solidFill>
                  <a:schemeClr val="tx1"/>
                </a:solidFill>
              </a:rPr>
              <a:t>Designed and developed a BRANCH MANAGERS DASHBOARD covering the following information areas.</a:t>
            </a:r>
            <a:endParaRPr lang="en-SG" sz="1100" kern="0" dirty="0">
              <a:solidFill>
                <a:schemeClr val="tx1"/>
              </a:solidFill>
            </a:endParaRPr>
          </a:p>
          <a:p>
            <a:pPr marL="182563" indent="-182563">
              <a:spcBef>
                <a:spcPts val="1200"/>
              </a:spcBef>
              <a:buClr>
                <a:srgbClr val="00B050"/>
              </a:buClr>
              <a:buFont typeface="Wingdings" panose="05000000000000000000" pitchFamily="2" charset="2"/>
              <a:buChar char="þ"/>
            </a:pPr>
            <a:r>
              <a:rPr lang="en-IN" sz="1100" kern="0" dirty="0">
                <a:solidFill>
                  <a:schemeClr val="tx1"/>
                </a:solidFill>
              </a:rPr>
              <a:t>Customer Base Analysis</a:t>
            </a:r>
          </a:p>
          <a:p>
            <a:pPr marL="182563" indent="-182563">
              <a:spcBef>
                <a:spcPts val="1200"/>
              </a:spcBef>
              <a:buClr>
                <a:srgbClr val="00B050"/>
              </a:buClr>
              <a:buFont typeface="Wingdings" panose="05000000000000000000" pitchFamily="2" charset="2"/>
              <a:buChar char="þ"/>
            </a:pPr>
            <a:r>
              <a:rPr lang="en-IN" sz="1100" kern="0" dirty="0">
                <a:solidFill>
                  <a:schemeClr val="tx1"/>
                </a:solidFill>
              </a:rPr>
              <a:t>Sales information</a:t>
            </a:r>
          </a:p>
          <a:p>
            <a:pPr marL="182563" indent="-182563">
              <a:spcBef>
                <a:spcPts val="1200"/>
              </a:spcBef>
              <a:buClr>
                <a:srgbClr val="00B050"/>
              </a:buClr>
              <a:buFont typeface="Wingdings" panose="05000000000000000000" pitchFamily="2" charset="2"/>
              <a:buChar char="þ"/>
            </a:pPr>
            <a:r>
              <a:rPr lang="en-IN" sz="1100" kern="0" dirty="0">
                <a:solidFill>
                  <a:schemeClr val="tx1"/>
                </a:solidFill>
              </a:rPr>
              <a:t>Assets and Liabilities Portfolio </a:t>
            </a:r>
          </a:p>
          <a:p>
            <a:pPr marL="182563" indent="-182563">
              <a:spcBef>
                <a:spcPts val="1200"/>
              </a:spcBef>
              <a:buClr>
                <a:srgbClr val="00B050"/>
              </a:buClr>
              <a:buFont typeface="Wingdings" panose="05000000000000000000" pitchFamily="2" charset="2"/>
              <a:buChar char="þ"/>
            </a:pPr>
            <a:r>
              <a:rPr lang="en-IN" sz="1100" kern="0" dirty="0">
                <a:solidFill>
                  <a:schemeClr val="tx1"/>
                </a:solidFill>
              </a:rPr>
              <a:t>Productivity</a:t>
            </a:r>
          </a:p>
          <a:p>
            <a:pPr marL="182563" indent="-182563">
              <a:spcBef>
                <a:spcPts val="1200"/>
              </a:spcBef>
              <a:buClr>
                <a:srgbClr val="00B050"/>
              </a:buClr>
              <a:buFont typeface="Wingdings" panose="05000000000000000000" pitchFamily="2" charset="2"/>
              <a:buChar char="þ"/>
            </a:pPr>
            <a:r>
              <a:rPr lang="en-IN" sz="1100" kern="0" dirty="0">
                <a:solidFill>
                  <a:schemeClr val="tx1"/>
                </a:solidFill>
              </a:rPr>
              <a:t>Exceptions Analysis</a:t>
            </a:r>
            <a:endParaRPr lang="en-SG" sz="1100" kern="0" dirty="0">
              <a:solidFill>
                <a:schemeClr val="tx1"/>
              </a:solidFill>
            </a:endParaRPr>
          </a:p>
        </p:txBody>
      </p:sp>
      <p:pic>
        <p:nvPicPr>
          <p:cNvPr id="2" name="Picture 1"/>
          <p:cNvPicPr>
            <a:picLocks noChangeAspect="1"/>
          </p:cNvPicPr>
          <p:nvPr/>
        </p:nvPicPr>
        <p:blipFill rotWithShape="1">
          <a:blip r:embed="rId2"/>
          <a:srcRect l="664" r="996"/>
          <a:stretch/>
        </p:blipFill>
        <p:spPr>
          <a:xfrm>
            <a:off x="5849471" y="735466"/>
            <a:ext cx="3980330" cy="3143540"/>
          </a:xfrm>
          <a:prstGeom prst="rect">
            <a:avLst/>
          </a:prstGeom>
        </p:spPr>
      </p:pic>
      <p:pic>
        <p:nvPicPr>
          <p:cNvPr id="4" name="Picture 3"/>
          <p:cNvPicPr>
            <a:picLocks noChangeAspect="1"/>
          </p:cNvPicPr>
          <p:nvPr/>
        </p:nvPicPr>
        <p:blipFill>
          <a:blip r:embed="rId3"/>
          <a:stretch>
            <a:fillRect/>
          </a:stretch>
        </p:blipFill>
        <p:spPr>
          <a:xfrm>
            <a:off x="477152" y="2891118"/>
            <a:ext cx="5298359" cy="3823845"/>
          </a:xfrm>
          <a:prstGeom prst="rect">
            <a:avLst/>
          </a:prstGeom>
        </p:spPr>
      </p:pic>
      <p:pic>
        <p:nvPicPr>
          <p:cNvPr id="8" name="Picture 7"/>
          <p:cNvPicPr>
            <a:picLocks noChangeAspect="1"/>
          </p:cNvPicPr>
          <p:nvPr/>
        </p:nvPicPr>
        <p:blipFill>
          <a:blip r:embed="rId4" cstate="print">
            <a:lum bright="74000"/>
            <a:extLst>
              <a:ext uri="{BEBA8EAE-BF5A-486C-A8C5-ECC9F3942E4B}">
                <a14:imgProps xmlns:a14="http://schemas.microsoft.com/office/drawing/2010/main">
                  <a14:imgLayer r:embed="rId5">
                    <a14:imgEffect>
                      <a14:brightnessContrast bright="79000" contrast="18000"/>
                    </a14:imgEffect>
                  </a14:imgLayer>
                </a14:imgProps>
              </a:ext>
              <a:ext uri="{28A0092B-C50C-407E-A947-70E740481C1C}">
                <a14:useLocalDpi xmlns:a14="http://schemas.microsoft.com/office/drawing/2010/main" val="0"/>
              </a:ext>
            </a:extLst>
          </a:blip>
          <a:stretch>
            <a:fillRect/>
          </a:stretch>
        </p:blipFill>
        <p:spPr>
          <a:xfrm rot="19187598">
            <a:off x="1215085" y="4703053"/>
            <a:ext cx="2818102" cy="724226"/>
          </a:xfrm>
          <a:prstGeom prst="rect">
            <a:avLst/>
          </a:prstGeom>
          <a:noFill/>
        </p:spPr>
      </p:pic>
    </p:spTree>
    <p:extLst>
      <p:ext uri="{BB962C8B-B14F-4D97-AF65-F5344CB8AC3E}">
        <p14:creationId xmlns:p14="http://schemas.microsoft.com/office/powerpoint/2010/main" val="108349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D:\3_StraitsBridge\Branding\Images_Website\1_Journey_Image_Originial.jpg"/>
          <p:cNvPicPr>
            <a:picLocks noChangeAspect="1" noChangeArrowheads="1"/>
          </p:cNvPicPr>
          <p:nvPr/>
        </p:nvPicPr>
        <p:blipFill>
          <a:blip r:embed="rId2" cstate="print"/>
          <a:srcRect/>
          <a:stretch>
            <a:fillRect/>
          </a:stretch>
        </p:blipFill>
        <p:spPr bwMode="auto">
          <a:xfrm>
            <a:off x="0" y="0"/>
            <a:ext cx="9906000" cy="6858000"/>
          </a:xfrm>
          <a:prstGeom prst="rect">
            <a:avLst/>
          </a:prstGeom>
          <a:noFill/>
        </p:spPr>
      </p:pic>
      <p:sp>
        <p:nvSpPr>
          <p:cNvPr id="6" name="Content Placeholder 2"/>
          <p:cNvSpPr txBox="1">
            <a:spLocks/>
          </p:cNvSpPr>
          <p:nvPr/>
        </p:nvSpPr>
        <p:spPr bwMode="auto">
          <a:xfrm>
            <a:off x="4376936" y="2852936"/>
            <a:ext cx="5457780" cy="1138773"/>
          </a:xfrm>
          <a:prstGeom prst="rect">
            <a:avLst/>
          </a:prstGeom>
          <a:noFill/>
          <a:ln w="9525">
            <a:noFill/>
            <a:miter lim="800000"/>
            <a:headEnd/>
            <a:tailEnd/>
          </a:ln>
        </p:spPr>
        <p:txBody>
          <a:bodyPr wrap="square">
            <a:spAutoFit/>
          </a:bodyPr>
          <a:lstStyle/>
          <a:p>
            <a:pPr algn="just">
              <a:spcBef>
                <a:spcPts val="300"/>
              </a:spcBef>
              <a:buNone/>
            </a:pPr>
            <a:r>
              <a:rPr lang="en-SG" sz="900" b="1" u="sng" dirty="0">
                <a:solidFill>
                  <a:schemeClr val="bg1">
                    <a:lumMod val="85000"/>
                  </a:schemeClr>
                </a:solidFill>
              </a:rPr>
              <a:t>Confidentiality</a:t>
            </a:r>
          </a:p>
          <a:p>
            <a:pPr algn="just">
              <a:spcBef>
                <a:spcPts val="300"/>
              </a:spcBef>
              <a:buNone/>
            </a:pPr>
            <a:r>
              <a:rPr lang="en-SG" sz="900" dirty="0">
                <a:solidFill>
                  <a:schemeClr val="bg1">
                    <a:lumMod val="85000"/>
                  </a:schemeClr>
                </a:solidFill>
              </a:rPr>
              <a:t>Our clients’ industries are extremely competitive. The confidentiality of companies’ plans and data is obviously critical. StraitsBridge Advisors will protect the confidentiality of all such client information.</a:t>
            </a:r>
          </a:p>
          <a:p>
            <a:pPr algn="just">
              <a:spcBef>
                <a:spcPts val="300"/>
              </a:spcBef>
              <a:buNone/>
            </a:pPr>
            <a:r>
              <a:rPr lang="en-SG" sz="900" dirty="0">
                <a:solidFill>
                  <a:schemeClr val="bg1">
                    <a:lumMod val="85000"/>
                  </a:schemeClr>
                </a:solidFill>
              </a:rPr>
              <a:t>Similarly, advisory, consulting and training is a competitive business. We view our approaches and insights as proprietary and therefore look to our clients to protect StraitsBridge Advisors’ interests in our proposals, presentations, methodologies and analytical techniques. Under no circumstances should this material be shared with any third party without the written consent of StraitsBridge Advisors.</a:t>
            </a:r>
          </a:p>
        </p:txBody>
      </p:sp>
      <p:sp>
        <p:nvSpPr>
          <p:cNvPr id="7" name="Rectangle 10"/>
          <p:cNvSpPr>
            <a:spLocks noChangeArrowheads="1"/>
          </p:cNvSpPr>
          <p:nvPr/>
        </p:nvSpPr>
        <p:spPr bwMode="auto">
          <a:xfrm>
            <a:off x="4376264" y="4137467"/>
            <a:ext cx="5458451" cy="1315745"/>
          </a:xfrm>
          <a:prstGeom prst="rect">
            <a:avLst/>
          </a:prstGeom>
          <a:noFill/>
          <a:ln w="9525">
            <a:noFill/>
            <a:miter lim="800000"/>
            <a:headEnd/>
            <a:tailEnd/>
          </a:ln>
        </p:spPr>
        <p:txBody>
          <a:bodyPr wrap="square">
            <a:spAutoFit/>
          </a:bodyPr>
          <a:lstStyle/>
          <a:p>
            <a:pPr algn="just">
              <a:spcBef>
                <a:spcPts val="300"/>
              </a:spcBef>
              <a:buNone/>
            </a:pPr>
            <a:r>
              <a:rPr lang="en-SG" sz="900" b="1" u="sng" dirty="0">
                <a:solidFill>
                  <a:schemeClr val="bg1">
                    <a:lumMod val="85000"/>
                  </a:schemeClr>
                </a:solidFill>
              </a:rPr>
              <a:t>Copyright </a:t>
            </a:r>
          </a:p>
          <a:p>
            <a:pPr algn="just">
              <a:spcBef>
                <a:spcPts val="300"/>
              </a:spcBef>
              <a:buNone/>
            </a:pPr>
            <a:r>
              <a:rPr lang="en-SG" sz="900" dirty="0">
                <a:solidFill>
                  <a:schemeClr val="bg1">
                    <a:lumMod val="85000"/>
                  </a:schemeClr>
                </a:solidFill>
              </a:rPr>
              <a:t>Copyright © 2018 StraitsBridge Advisors Pte Ltd. All rights reserved. </a:t>
            </a:r>
          </a:p>
          <a:p>
            <a:pPr algn="just">
              <a:spcBef>
                <a:spcPts val="300"/>
              </a:spcBef>
              <a:buNone/>
            </a:pPr>
            <a:r>
              <a:rPr lang="en-SG" sz="900" dirty="0">
                <a:solidFill>
                  <a:schemeClr val="bg1">
                    <a:lumMod val="85000"/>
                  </a:schemeClr>
                </a:solidFill>
              </a:rPr>
              <a:t>No part of this work may be reproduced or transmitted in any form by any means, electronic or mechanical, including photocopying and recording, or by any information storage or retrieval system, except as may be permitted, in writing, by StraitsBridge Advisors Pte Ltd.</a:t>
            </a:r>
          </a:p>
          <a:p>
            <a:pPr algn="just">
              <a:spcBef>
                <a:spcPts val="300"/>
              </a:spcBef>
              <a:buNone/>
            </a:pPr>
            <a:r>
              <a:rPr lang="en-SG" sz="900" dirty="0">
                <a:solidFill>
                  <a:schemeClr val="bg1">
                    <a:lumMod val="85000"/>
                  </a:schemeClr>
                </a:solidFill>
              </a:rPr>
              <a:t>All trademarks, service marks, trade names, product names and logos appearing in this document are the property of their respective owners, including in some instances StraitsBridge Advisors. Any rights not expressly granted herein are reserved.</a:t>
            </a:r>
          </a:p>
        </p:txBody>
      </p:sp>
      <p:sp>
        <p:nvSpPr>
          <p:cNvPr id="16" name="Content Placeholder 2"/>
          <p:cNvSpPr txBox="1">
            <a:spLocks/>
          </p:cNvSpPr>
          <p:nvPr/>
        </p:nvSpPr>
        <p:spPr bwMode="auto">
          <a:xfrm>
            <a:off x="6216466" y="5726093"/>
            <a:ext cx="2070109" cy="964367"/>
          </a:xfrm>
          <a:prstGeom prst="rect">
            <a:avLst/>
          </a:prstGeom>
          <a:noFill/>
          <a:ln w="9525">
            <a:noFill/>
            <a:miter lim="800000"/>
            <a:headEnd/>
            <a:tailEnd/>
          </a:ln>
        </p:spPr>
        <p:txBody>
          <a:bodyPr wrap="square">
            <a:spAutoFit/>
          </a:bodyPr>
          <a:lstStyle/>
          <a:p>
            <a:pPr marL="342900" indent="-342900">
              <a:spcBef>
                <a:spcPts val="200"/>
              </a:spcBef>
              <a:buFont typeface="Arial" charset="0"/>
              <a:buNone/>
            </a:pPr>
            <a:r>
              <a:rPr lang="en-US" sz="1000" b="1" dirty="0">
                <a:solidFill>
                  <a:schemeClr val="bg1"/>
                </a:solidFill>
                <a:latin typeface="Arial" panose="020B0604020202020204" pitchFamily="34" charset="0"/>
                <a:cs typeface="Arial" panose="020B0604020202020204" pitchFamily="34" charset="0"/>
              </a:rPr>
              <a:t>StraitsBridge Advisors Pte Ltd</a:t>
            </a:r>
          </a:p>
          <a:p>
            <a:pPr marL="342900" indent="-342900">
              <a:spcBef>
                <a:spcPts val="200"/>
              </a:spcBef>
              <a:buFont typeface="Arial" charset="0"/>
              <a:buNone/>
            </a:pPr>
            <a:r>
              <a:rPr lang="en-US" sz="1000" dirty="0">
                <a:solidFill>
                  <a:schemeClr val="bg1"/>
                </a:solidFill>
                <a:latin typeface="Arial" panose="020B0604020202020204" pitchFamily="34" charset="0"/>
                <a:cs typeface="Arial" panose="020B0604020202020204" pitchFamily="34" charset="0"/>
              </a:rPr>
              <a:t>20 Collyer Quay</a:t>
            </a:r>
          </a:p>
          <a:p>
            <a:pPr marL="342900" indent="-342900">
              <a:spcBef>
                <a:spcPts val="200"/>
              </a:spcBef>
              <a:buFont typeface="Arial" charset="0"/>
              <a:buNone/>
            </a:pPr>
            <a:r>
              <a:rPr lang="en-US" sz="1000" dirty="0">
                <a:solidFill>
                  <a:schemeClr val="bg1"/>
                </a:solidFill>
                <a:latin typeface="Arial" panose="020B0604020202020204" pitchFamily="34" charset="0"/>
                <a:cs typeface="Arial" panose="020B0604020202020204" pitchFamily="34" charset="0"/>
              </a:rPr>
              <a:t>#10-06</a:t>
            </a:r>
          </a:p>
          <a:p>
            <a:pPr marL="342900" indent="-342900">
              <a:spcBef>
                <a:spcPts val="200"/>
              </a:spcBef>
              <a:buFont typeface="Arial" charset="0"/>
              <a:buNone/>
            </a:pPr>
            <a:r>
              <a:rPr lang="en-US" sz="1000" b="1" cap="small" dirty="0">
                <a:solidFill>
                  <a:srgbClr val="FFFF00"/>
                </a:solidFill>
                <a:latin typeface="Arial" panose="020B0604020202020204" pitchFamily="34" charset="0"/>
                <a:cs typeface="Arial" panose="020B0604020202020204" pitchFamily="34" charset="0"/>
              </a:rPr>
              <a:t>Singapore</a:t>
            </a:r>
            <a:r>
              <a:rPr lang="en-US" sz="1000" b="1"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049319</a:t>
            </a:r>
          </a:p>
          <a:p>
            <a:pPr marL="342900" indent="-342900">
              <a:spcBef>
                <a:spcPts val="200"/>
              </a:spcBef>
              <a:buFont typeface="Arial" charset="0"/>
              <a:buNone/>
            </a:pPr>
            <a:r>
              <a:rPr lang="en-US" sz="1000" dirty="0">
                <a:solidFill>
                  <a:schemeClr val="bg1"/>
                </a:solidFill>
                <a:latin typeface="Arial" panose="020B0604020202020204" pitchFamily="34" charset="0"/>
                <a:cs typeface="Arial" panose="020B0604020202020204" pitchFamily="34" charset="0"/>
              </a:rPr>
              <a:t>Tel. +65 6909 2920</a:t>
            </a:r>
          </a:p>
        </p:txBody>
      </p:sp>
      <p:sp>
        <p:nvSpPr>
          <p:cNvPr id="17" name="Content Placeholder 2"/>
          <p:cNvSpPr txBox="1">
            <a:spLocks/>
          </p:cNvSpPr>
          <p:nvPr/>
        </p:nvSpPr>
        <p:spPr bwMode="auto">
          <a:xfrm>
            <a:off x="8291549" y="5726795"/>
            <a:ext cx="1577674" cy="964367"/>
          </a:xfrm>
          <a:prstGeom prst="rect">
            <a:avLst/>
          </a:prstGeom>
          <a:noFill/>
          <a:ln w="9525">
            <a:noFill/>
            <a:miter lim="800000"/>
            <a:headEnd/>
            <a:tailEnd/>
          </a:ln>
        </p:spPr>
        <p:txBody>
          <a:bodyPr wrap="square">
            <a:spAutoFit/>
          </a:bodyPr>
          <a:lstStyle/>
          <a:p>
            <a:pPr marL="342900" indent="-342900">
              <a:spcBef>
                <a:spcPts val="200"/>
              </a:spcBef>
              <a:buFont typeface="Arial" charset="0"/>
              <a:buNone/>
            </a:pPr>
            <a:r>
              <a:rPr lang="en-US" sz="1000" b="1" dirty="0">
                <a:solidFill>
                  <a:schemeClr val="bg1"/>
                </a:solidFill>
                <a:latin typeface="Arial" panose="020B0604020202020204" pitchFamily="34" charset="0"/>
                <a:cs typeface="Arial" panose="020B0604020202020204" pitchFamily="34" charset="0"/>
              </a:rPr>
              <a:t>StraitsBridge Advisors</a:t>
            </a:r>
          </a:p>
          <a:p>
            <a:pPr marL="342900" indent="-342900">
              <a:spcBef>
                <a:spcPts val="200"/>
              </a:spcBef>
              <a:buFont typeface="Arial" charset="0"/>
              <a:buNone/>
            </a:pPr>
            <a:r>
              <a:rPr lang="en-US" sz="1000" dirty="0">
                <a:solidFill>
                  <a:schemeClr val="bg1"/>
                </a:solidFill>
                <a:latin typeface="Arial" panose="020B0604020202020204" pitchFamily="34" charset="0"/>
                <a:cs typeface="Arial" panose="020B0604020202020204" pitchFamily="34" charset="0"/>
              </a:rPr>
              <a:t>P.O. Box 454671</a:t>
            </a:r>
          </a:p>
          <a:p>
            <a:pPr marL="342900" indent="-342900">
              <a:spcBef>
                <a:spcPts val="200"/>
              </a:spcBef>
              <a:buFont typeface="Arial" charset="0"/>
              <a:buNone/>
            </a:pPr>
            <a:r>
              <a:rPr lang="en-US" sz="1000" dirty="0">
                <a:solidFill>
                  <a:schemeClr val="bg1"/>
                </a:solidFill>
                <a:latin typeface="Arial" panose="020B0604020202020204" pitchFamily="34" charset="0"/>
                <a:cs typeface="Arial" panose="020B0604020202020204" pitchFamily="34" charset="0"/>
              </a:rPr>
              <a:t>Dubai</a:t>
            </a:r>
          </a:p>
          <a:p>
            <a:pPr marL="342900" indent="-342900">
              <a:spcBef>
                <a:spcPts val="200"/>
              </a:spcBef>
              <a:buFont typeface="Arial" charset="0"/>
              <a:buNone/>
            </a:pPr>
            <a:r>
              <a:rPr lang="en-US" sz="1000" b="1" cap="small" dirty="0">
                <a:solidFill>
                  <a:srgbClr val="FFFF00"/>
                </a:solidFill>
                <a:latin typeface="Arial" panose="020B0604020202020204" pitchFamily="34" charset="0"/>
                <a:cs typeface="Arial" panose="020B0604020202020204" pitchFamily="34" charset="0"/>
              </a:rPr>
              <a:t>United Arab Emirates</a:t>
            </a:r>
          </a:p>
          <a:p>
            <a:pPr marL="342900" indent="-342900">
              <a:spcBef>
                <a:spcPts val="200"/>
              </a:spcBef>
            </a:pPr>
            <a:r>
              <a:rPr lang="en-US" sz="1000" dirty="0">
                <a:solidFill>
                  <a:schemeClr val="bg1"/>
                </a:solidFill>
                <a:latin typeface="Arial" panose="020B0604020202020204" pitchFamily="34" charset="0"/>
                <a:cs typeface="Arial" panose="020B0604020202020204" pitchFamily="34" charset="0"/>
              </a:rPr>
              <a:t>Tel. +971 50 841 5123</a:t>
            </a:r>
          </a:p>
        </p:txBody>
      </p:sp>
      <p:sp>
        <p:nvSpPr>
          <p:cNvPr id="23" name="Rectangle 15"/>
          <p:cNvSpPr>
            <a:spLocks noChangeArrowheads="1"/>
          </p:cNvSpPr>
          <p:nvPr/>
        </p:nvSpPr>
        <p:spPr bwMode="auto">
          <a:xfrm>
            <a:off x="4411183" y="6433765"/>
            <a:ext cx="1432166" cy="246063"/>
          </a:xfrm>
          <a:prstGeom prst="rect">
            <a:avLst/>
          </a:prstGeom>
          <a:noFill/>
          <a:ln w="9525">
            <a:noFill/>
            <a:miter lim="800000"/>
            <a:headEnd/>
            <a:tailEnd/>
          </a:ln>
        </p:spPr>
        <p:txBody>
          <a:bodyPr wrap="square">
            <a:spAutoFit/>
          </a:bodyPr>
          <a:lstStyle/>
          <a:p>
            <a:pPr marL="342900" indent="-342900" algn="ctr">
              <a:spcBef>
                <a:spcPct val="20000"/>
              </a:spcBef>
              <a:defRPr/>
            </a:pPr>
            <a:r>
              <a:rPr lang="en-US" sz="1000" dirty="0">
                <a:solidFill>
                  <a:srgbClr val="00FFFF"/>
                </a:solidFill>
              </a:rPr>
              <a:t>info@straitsbridge.com</a:t>
            </a:r>
          </a:p>
        </p:txBody>
      </p:sp>
      <p:sp>
        <p:nvSpPr>
          <p:cNvPr id="24" name="Rectangle 24"/>
          <p:cNvSpPr>
            <a:spLocks noChangeArrowheads="1"/>
          </p:cNvSpPr>
          <p:nvPr/>
        </p:nvSpPr>
        <p:spPr bwMode="auto">
          <a:xfrm>
            <a:off x="4411183" y="6200027"/>
            <a:ext cx="1432165" cy="246221"/>
          </a:xfrm>
          <a:prstGeom prst="rect">
            <a:avLst/>
          </a:prstGeom>
          <a:noFill/>
          <a:ln w="9525">
            <a:noFill/>
            <a:miter lim="800000"/>
            <a:headEnd/>
            <a:tailEnd/>
          </a:ln>
        </p:spPr>
        <p:txBody>
          <a:bodyPr wrap="square">
            <a:spAutoFit/>
          </a:bodyPr>
          <a:lstStyle/>
          <a:p>
            <a:pPr marL="342900" indent="-342900" algn="ctr">
              <a:spcBef>
                <a:spcPct val="20000"/>
              </a:spcBef>
              <a:defRPr/>
            </a:pPr>
            <a:r>
              <a:rPr lang="en-US" sz="1000" dirty="0">
                <a:solidFill>
                  <a:srgbClr val="00FFFF"/>
                </a:solidFill>
              </a:rPr>
              <a:t>www.straitsbridge.com</a:t>
            </a:r>
            <a:endParaRPr lang="en-SG" sz="1000" dirty="0">
              <a:solidFill>
                <a:srgbClr val="00FFFF"/>
              </a:solidFill>
            </a:endParaRPr>
          </a:p>
        </p:txBody>
      </p:sp>
      <p:sp>
        <p:nvSpPr>
          <p:cNvPr id="25" name="Content Placeholder 2">
            <a:hlinkClick r:id="rId3"/>
          </p:cNvPr>
          <p:cNvSpPr txBox="1">
            <a:spLocks/>
          </p:cNvSpPr>
          <p:nvPr/>
        </p:nvSpPr>
        <p:spPr bwMode="auto">
          <a:xfrm>
            <a:off x="76334" y="6304925"/>
            <a:ext cx="2878622" cy="438582"/>
          </a:xfrm>
          <a:prstGeom prst="rect">
            <a:avLst/>
          </a:prstGeom>
          <a:noFill/>
          <a:ln w="9525">
            <a:noFill/>
            <a:miter lim="800000"/>
            <a:headEnd/>
            <a:tailEnd/>
          </a:ln>
        </p:spPr>
        <p:txBody>
          <a:bodyPr wrap="square">
            <a:spAutoFit/>
          </a:bodyPr>
          <a:lstStyle/>
          <a:p>
            <a:pPr>
              <a:spcBef>
                <a:spcPts val="300"/>
              </a:spcBef>
              <a:buFont typeface="Arial" charset="0"/>
              <a:buNone/>
            </a:pPr>
            <a:r>
              <a:rPr lang="en-US" sz="1000" dirty="0">
                <a:solidFill>
                  <a:schemeClr val="bg1"/>
                </a:solidFill>
              </a:rPr>
              <a:t>Your daily source of top global news</a:t>
            </a:r>
          </a:p>
          <a:p>
            <a:pPr>
              <a:spcBef>
                <a:spcPts val="300"/>
              </a:spcBef>
              <a:buFont typeface="Arial" charset="0"/>
              <a:buNone/>
            </a:pPr>
            <a:r>
              <a:rPr lang="en-US" sz="1000" dirty="0">
                <a:solidFill>
                  <a:schemeClr val="bg1"/>
                </a:solidFill>
              </a:rPr>
              <a:t>Go to news.straitsbridge.com for free subscription</a:t>
            </a:r>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7564" y="5807962"/>
            <a:ext cx="336833" cy="336833"/>
          </a:xfrm>
          <a:prstGeom prst="rect">
            <a:avLst/>
          </a:prstGeom>
        </p:spPr>
      </p:pic>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04261" y="5806812"/>
            <a:ext cx="337984" cy="337984"/>
          </a:xfrm>
          <a:prstGeom prst="rect">
            <a:avLst/>
          </a:prstGeom>
        </p:spPr>
      </p:pic>
      <p:pic>
        <p:nvPicPr>
          <p:cNvPr id="28" name="Picture 27">
            <a:hlinkClick r:id="rId8"/>
          </p:cNvPr>
          <p:cNvPicPr>
            <a:picLocks noChangeAspect="1"/>
          </p:cNvPicPr>
          <p:nvPr/>
        </p:nvPicPr>
        <p:blipFill rotWithShape="1">
          <a:blip r:embed="rId9" cstate="print">
            <a:extLst>
              <a:ext uri="{28A0092B-C50C-407E-A947-70E740481C1C}">
                <a14:useLocalDpi xmlns:a14="http://schemas.microsoft.com/office/drawing/2010/main" val="0"/>
              </a:ext>
            </a:extLst>
          </a:blip>
          <a:srcRect l="9228" t="8274" r="8660" b="6763"/>
          <a:stretch/>
        </p:blipFill>
        <p:spPr>
          <a:xfrm>
            <a:off x="5425298" y="5807962"/>
            <a:ext cx="333009" cy="336833"/>
          </a:xfrm>
          <a:prstGeom prst="rect">
            <a:avLst/>
          </a:prstGeom>
        </p:spPr>
      </p:pic>
      <p:pic>
        <p:nvPicPr>
          <p:cNvPr id="29" name="Picture 28">
            <a:hlinkClick r:id="rId3"/>
          </p:cNvPr>
          <p:cNvPicPr>
            <a:picLocks noChangeAspect="1"/>
          </p:cNvPicPr>
          <p:nvPr/>
        </p:nvPicPr>
        <p:blipFill rotWithShape="1">
          <a:blip r:embed="rId10" cstate="print">
            <a:extLst>
              <a:ext uri="{28A0092B-C50C-407E-A947-70E740481C1C}">
                <a14:useLocalDpi xmlns:a14="http://schemas.microsoft.com/office/drawing/2010/main" val="0"/>
              </a:ext>
            </a:extLst>
          </a:blip>
          <a:srcRect l="1" r="1759"/>
          <a:stretch/>
        </p:blipFill>
        <p:spPr>
          <a:xfrm>
            <a:off x="134645" y="5726093"/>
            <a:ext cx="2220988" cy="5570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4645" y="122382"/>
            <a:ext cx="3036357" cy="720384"/>
          </a:xfrm>
          <a:prstGeom prst="rect">
            <a:avLst/>
          </a:prstGeom>
        </p:spPr>
      </p:pic>
    </p:spTree>
    <p:extLst>
      <p:ext uri="{BB962C8B-B14F-4D97-AF65-F5344CB8AC3E}">
        <p14:creationId xmlns:p14="http://schemas.microsoft.com/office/powerpoint/2010/main" val="3523573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1931</TotalTime>
  <Words>1446</Words>
  <Application>Microsoft Office PowerPoint</Application>
  <PresentationFormat>A4 Paper (210x297 mm)</PresentationFormat>
  <Paragraphs>125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Tw Cen MT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StraitsBridge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StraitsBridge Advisors</dc:creator>
  <cp:keywords>Capability Statement;CFO;Business intelligence;Data;Analytics;Finance Transformation</cp:keywords>
  <cp:lastModifiedBy>Sanjay Uppal</cp:lastModifiedBy>
  <cp:revision>430</cp:revision>
  <dcterms:created xsi:type="dcterms:W3CDTF">2011-07-04T07:01:15Z</dcterms:created>
  <dcterms:modified xsi:type="dcterms:W3CDTF">2018-02-27T02:55:28Z</dcterms:modified>
</cp:coreProperties>
</file>